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6" r:id="rId1"/>
  </p:sldMasterIdLst>
  <p:notesMasterIdLst>
    <p:notesMasterId r:id="rId27"/>
  </p:notesMasterIdLst>
  <p:sldIdLst>
    <p:sldId id="256" r:id="rId2"/>
    <p:sldId id="258" r:id="rId3"/>
    <p:sldId id="259" r:id="rId4"/>
    <p:sldId id="257" r:id="rId5"/>
    <p:sldId id="260" r:id="rId6"/>
    <p:sldId id="261" r:id="rId7"/>
    <p:sldId id="262" r:id="rId8"/>
    <p:sldId id="264" r:id="rId9"/>
    <p:sldId id="265" r:id="rId10"/>
    <p:sldId id="266" r:id="rId11"/>
    <p:sldId id="267" r:id="rId12"/>
    <p:sldId id="268" r:id="rId13"/>
    <p:sldId id="269" r:id="rId14"/>
    <p:sldId id="270" r:id="rId15"/>
    <p:sldId id="272" r:id="rId16"/>
    <p:sldId id="273" r:id="rId17"/>
    <p:sldId id="274" r:id="rId18"/>
    <p:sldId id="275" r:id="rId19"/>
    <p:sldId id="276" r:id="rId20"/>
    <p:sldId id="278" r:id="rId21"/>
    <p:sldId id="283" r:id="rId22"/>
    <p:sldId id="282" r:id="rId23"/>
    <p:sldId id="281" r:id="rId24"/>
    <p:sldId id="279" r:id="rId25"/>
    <p:sldId id="263" r:id="rId26"/>
  </p:sldIdLst>
  <p:sldSz cx="9144000" cy="6858000" type="screen4x3"/>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5" autoAdjust="0"/>
    <p:restoredTop sz="86437" autoAdjust="0"/>
  </p:normalViewPr>
  <p:slideViewPr>
    <p:cSldViewPr>
      <p:cViewPr varScale="1">
        <p:scale>
          <a:sx n="47" d="100"/>
          <a:sy n="47" d="100"/>
        </p:scale>
        <p:origin x="-90" y="-11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 Θέση κεφαλίδας"/>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l-GR"/>
          </a:p>
        </p:txBody>
      </p:sp>
      <p:sp>
        <p:nvSpPr>
          <p:cNvPr id="3" name="2 - Θέση ημερομηνίας"/>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4AB064-A4E2-4FD7-8D2A-D38BBC9A1F17}" type="datetimeFigureOut">
              <a:rPr lang="el-GR" smtClean="0"/>
              <a:pPr/>
              <a:t>17/5/2020</a:t>
            </a:fld>
            <a:endParaRPr lang="el-GR"/>
          </a:p>
        </p:txBody>
      </p:sp>
      <p:sp>
        <p:nvSpPr>
          <p:cNvPr id="4" name="3 - Θέση εικόνας διαφάνειας"/>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l-GR"/>
          </a:p>
        </p:txBody>
      </p:sp>
      <p:sp>
        <p:nvSpPr>
          <p:cNvPr id="5" name="4 - Θέση σημειώσεων"/>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6" name="5 - Θέση υποσέλιδου"/>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l-GR"/>
          </a:p>
        </p:txBody>
      </p:sp>
      <p:sp>
        <p:nvSpPr>
          <p:cNvPr id="7" name="6 - Θέση αριθμού διαφάνειας"/>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6AB99B-734B-4CC1-85FC-95612B347121}" type="slidenum">
              <a:rPr lang="el-GR" smtClean="0"/>
              <a:pPr/>
              <a:t>‹#›</a:t>
            </a:fld>
            <a:endParaRPr lang="el-G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endParaRPr lang="el-GR" dirty="0"/>
          </a:p>
        </p:txBody>
      </p:sp>
      <p:sp>
        <p:nvSpPr>
          <p:cNvPr id="4" name="3 - Θέση αριθμού διαφάνειας"/>
          <p:cNvSpPr>
            <a:spLocks noGrp="1"/>
          </p:cNvSpPr>
          <p:nvPr>
            <p:ph type="sldNum" sz="quarter" idx="10"/>
          </p:nvPr>
        </p:nvSpPr>
        <p:spPr/>
        <p:txBody>
          <a:bodyPr/>
          <a:lstStyle/>
          <a:p>
            <a:fld id="{296AB99B-734B-4CC1-85FC-95612B347121}" type="slidenum">
              <a:rPr lang="el-GR" smtClean="0"/>
              <a:pPr/>
              <a:t>11</a:t>
            </a:fld>
            <a:endParaRPr lang="el-G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endParaRPr lang="el-GR" dirty="0"/>
          </a:p>
        </p:txBody>
      </p:sp>
      <p:sp>
        <p:nvSpPr>
          <p:cNvPr id="4" name="3 - Θέση αριθμού διαφάνειας"/>
          <p:cNvSpPr>
            <a:spLocks noGrp="1"/>
          </p:cNvSpPr>
          <p:nvPr>
            <p:ph type="sldNum" sz="quarter" idx="10"/>
          </p:nvPr>
        </p:nvSpPr>
        <p:spPr/>
        <p:txBody>
          <a:bodyPr/>
          <a:lstStyle/>
          <a:p>
            <a:fld id="{296AB99B-734B-4CC1-85FC-95612B347121}" type="slidenum">
              <a:rPr lang="el-GR" smtClean="0"/>
              <a:pPr/>
              <a:t>16</a:t>
            </a:fld>
            <a:endParaRPr lang="el-G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bg>
      <p:bgRef idx="1002">
        <a:schemeClr val="bg2"/>
      </p:bgRef>
    </p:bg>
    <p:spTree>
      <p:nvGrpSpPr>
        <p:cNvPr id="1" name=""/>
        <p:cNvGrpSpPr/>
        <p:nvPr/>
      </p:nvGrpSpPr>
      <p:grpSpPr>
        <a:xfrm>
          <a:off x="0" y="0"/>
          <a:ext cx="0" cy="0"/>
          <a:chOff x="0" y="0"/>
          <a:chExt cx="0" cy="0"/>
        </a:xfrm>
      </p:grpSpPr>
      <p:sp>
        <p:nvSpPr>
          <p:cNvPr id="9" name="8 - Τίτλος"/>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l-GR" smtClean="0"/>
              <a:t>Kλικ για επεξεργασία του τίτλου</a:t>
            </a:r>
            <a:endParaRPr kumimoji="0" lang="en-US"/>
          </a:p>
        </p:txBody>
      </p:sp>
      <p:sp>
        <p:nvSpPr>
          <p:cNvPr id="17" name="16 - Υπότιτλος"/>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l-GR" smtClean="0"/>
              <a:t>Κάντε κλικ για να επεξεργαστείτε τον υπότιτλο του υποδείγματος</a:t>
            </a:r>
            <a:endParaRPr kumimoji="0" lang="en-US"/>
          </a:p>
        </p:txBody>
      </p:sp>
      <p:sp>
        <p:nvSpPr>
          <p:cNvPr id="30" name="29 - Θέση ημερομηνίας"/>
          <p:cNvSpPr>
            <a:spLocks noGrp="1"/>
          </p:cNvSpPr>
          <p:nvPr>
            <p:ph type="dt" sz="half" idx="10"/>
          </p:nvPr>
        </p:nvSpPr>
        <p:spPr/>
        <p:txBody>
          <a:bodyPr/>
          <a:lstStyle/>
          <a:p>
            <a:fld id="{2342CEA3-3058-4D43-AE35-B3DA76CB4003}" type="datetimeFigureOut">
              <a:rPr lang="el-GR" smtClean="0"/>
              <a:pPr/>
              <a:t>17/5/2020</a:t>
            </a:fld>
            <a:endParaRPr lang="el-GR"/>
          </a:p>
        </p:txBody>
      </p:sp>
      <p:sp>
        <p:nvSpPr>
          <p:cNvPr id="19" name="18 - Θέση υποσέλιδου"/>
          <p:cNvSpPr>
            <a:spLocks noGrp="1"/>
          </p:cNvSpPr>
          <p:nvPr>
            <p:ph type="ftr" sz="quarter" idx="11"/>
          </p:nvPr>
        </p:nvSpPr>
        <p:spPr/>
        <p:txBody>
          <a:bodyPr/>
          <a:lstStyle/>
          <a:p>
            <a:endParaRPr lang="el-GR"/>
          </a:p>
        </p:txBody>
      </p:sp>
      <p:sp>
        <p:nvSpPr>
          <p:cNvPr id="27" name="26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kumimoji="0" lang="el-GR" smtClean="0"/>
              <a:t>Kλικ για επεξεργασία του τίτλου</a:t>
            </a:r>
            <a:endParaRPr kumimoji="0" lang="en-US"/>
          </a:p>
        </p:txBody>
      </p:sp>
      <p:sp>
        <p:nvSpPr>
          <p:cNvPr id="3" name="2 - Θέση κατακόρυφου κειμένου"/>
          <p:cNvSpPr>
            <a:spLocks noGrp="1"/>
          </p:cNvSpPr>
          <p:nvPr>
            <p:ph type="body" orient="vert" idx="1"/>
          </p:nvPr>
        </p:nvSpPr>
        <p:spPr/>
        <p:txBody>
          <a:bodyPr vert="eaVert"/>
          <a:lstStyle/>
          <a:p>
            <a:pPr lvl="0" eaLnBrk="1" latinLnBrk="0" hangingPunct="1"/>
            <a:r>
              <a:rPr lang="el-GR" smtClean="0"/>
              <a:t>Kλικ για επεξεργασία των στυλ του υποδείγματος</a:t>
            </a:r>
          </a:p>
          <a:p>
            <a:pPr lvl="1" eaLnBrk="1" latinLnBrk="0" hangingPunct="1"/>
            <a:r>
              <a:rPr lang="el-GR" smtClean="0"/>
              <a:t>Δεύτερου επιπέδου</a:t>
            </a:r>
          </a:p>
          <a:p>
            <a:pPr lvl="2" eaLnBrk="1" latinLnBrk="0" hangingPunct="1"/>
            <a:r>
              <a:rPr lang="el-GR" smtClean="0"/>
              <a:t>Τρίτου επιπέδου</a:t>
            </a:r>
          </a:p>
          <a:p>
            <a:pPr lvl="3" eaLnBrk="1" latinLnBrk="0" hangingPunct="1"/>
            <a:r>
              <a:rPr lang="el-GR" smtClean="0"/>
              <a:t>Τέταρτου επιπέδου</a:t>
            </a:r>
          </a:p>
          <a:p>
            <a:pPr lvl="4" eaLnBrk="1" latinLnBrk="0" hangingPunct="1"/>
            <a:r>
              <a:rPr lang="el-GR" smtClean="0"/>
              <a:t>Πέμπτου επιπέδου</a:t>
            </a:r>
            <a:endParaRPr kumimoji="0" lang="en-US"/>
          </a:p>
        </p:txBody>
      </p:sp>
      <p:sp>
        <p:nvSpPr>
          <p:cNvPr id="4" name="3 - Θέση ημερομηνίας"/>
          <p:cNvSpPr>
            <a:spLocks noGrp="1"/>
          </p:cNvSpPr>
          <p:nvPr>
            <p:ph type="dt" sz="half" idx="10"/>
          </p:nvPr>
        </p:nvSpPr>
        <p:spPr/>
        <p:txBody>
          <a:bodyPr/>
          <a:lstStyle/>
          <a:p>
            <a:fld id="{2342CEA3-3058-4D43-AE35-B3DA76CB4003}" type="datetimeFigureOut">
              <a:rPr lang="el-GR" smtClean="0"/>
              <a:pPr/>
              <a:t>17/5/2020</a:t>
            </a:fld>
            <a:endParaRPr lang="el-GR"/>
          </a:p>
        </p:txBody>
      </p:sp>
      <p:sp>
        <p:nvSpPr>
          <p:cNvPr id="5" name="4 - Θέση υποσέλιδου"/>
          <p:cNvSpPr>
            <a:spLocks noGrp="1"/>
          </p:cNvSpPr>
          <p:nvPr>
            <p:ph type="ftr" sz="quarter" idx="11"/>
          </p:nvPr>
        </p:nvSpPr>
        <p:spPr/>
        <p:txBody>
          <a:bodyPr/>
          <a:lstStyle/>
          <a:p>
            <a:endParaRPr lang="el-GR"/>
          </a:p>
        </p:txBody>
      </p:sp>
      <p:sp>
        <p:nvSpPr>
          <p:cNvPr id="6" name="5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1 - Κατακόρυφος τίτλος"/>
          <p:cNvSpPr>
            <a:spLocks noGrp="1"/>
          </p:cNvSpPr>
          <p:nvPr>
            <p:ph type="title" orient="vert"/>
          </p:nvPr>
        </p:nvSpPr>
        <p:spPr>
          <a:xfrm>
            <a:off x="6629400" y="914401"/>
            <a:ext cx="2057400" cy="5211763"/>
          </a:xfrm>
        </p:spPr>
        <p:txBody>
          <a:bodyPr vert="eaVert"/>
          <a:lstStyle/>
          <a:p>
            <a:r>
              <a:rPr kumimoji="0" lang="el-GR" smtClean="0"/>
              <a:t>Kλικ για επεξεργασία του τίτλου</a:t>
            </a:r>
            <a:endParaRPr kumimoji="0" lang="en-US"/>
          </a:p>
        </p:txBody>
      </p:sp>
      <p:sp>
        <p:nvSpPr>
          <p:cNvPr id="3" name="2 - Θέση κατακόρυφου κειμένου"/>
          <p:cNvSpPr>
            <a:spLocks noGrp="1"/>
          </p:cNvSpPr>
          <p:nvPr>
            <p:ph type="body" orient="vert" idx="1"/>
          </p:nvPr>
        </p:nvSpPr>
        <p:spPr>
          <a:xfrm>
            <a:off x="457200" y="914401"/>
            <a:ext cx="6019800" cy="5211763"/>
          </a:xfrm>
        </p:spPr>
        <p:txBody>
          <a:bodyPr vert="eaVert"/>
          <a:lstStyle/>
          <a:p>
            <a:pPr lvl="0" eaLnBrk="1" latinLnBrk="0" hangingPunct="1"/>
            <a:r>
              <a:rPr lang="el-GR" smtClean="0"/>
              <a:t>Kλικ για επεξεργασία των στυλ του υποδείγματος</a:t>
            </a:r>
          </a:p>
          <a:p>
            <a:pPr lvl="1" eaLnBrk="1" latinLnBrk="0" hangingPunct="1"/>
            <a:r>
              <a:rPr lang="el-GR" smtClean="0"/>
              <a:t>Δεύτερου επιπέδου</a:t>
            </a:r>
          </a:p>
          <a:p>
            <a:pPr lvl="2" eaLnBrk="1" latinLnBrk="0" hangingPunct="1"/>
            <a:r>
              <a:rPr lang="el-GR" smtClean="0"/>
              <a:t>Τρίτου επιπέδου</a:t>
            </a:r>
          </a:p>
          <a:p>
            <a:pPr lvl="3" eaLnBrk="1" latinLnBrk="0" hangingPunct="1"/>
            <a:r>
              <a:rPr lang="el-GR" smtClean="0"/>
              <a:t>Τέταρτου επιπέδου</a:t>
            </a:r>
          </a:p>
          <a:p>
            <a:pPr lvl="4" eaLnBrk="1" latinLnBrk="0" hangingPunct="1"/>
            <a:r>
              <a:rPr lang="el-GR" smtClean="0"/>
              <a:t>Πέμπτου επιπέδου</a:t>
            </a:r>
            <a:endParaRPr kumimoji="0" lang="en-US"/>
          </a:p>
        </p:txBody>
      </p:sp>
      <p:sp>
        <p:nvSpPr>
          <p:cNvPr id="4" name="3 - Θέση ημερομηνίας"/>
          <p:cNvSpPr>
            <a:spLocks noGrp="1"/>
          </p:cNvSpPr>
          <p:nvPr>
            <p:ph type="dt" sz="half" idx="10"/>
          </p:nvPr>
        </p:nvSpPr>
        <p:spPr/>
        <p:txBody>
          <a:bodyPr/>
          <a:lstStyle/>
          <a:p>
            <a:fld id="{2342CEA3-3058-4D43-AE35-B3DA76CB4003}" type="datetimeFigureOut">
              <a:rPr lang="el-GR" smtClean="0"/>
              <a:pPr/>
              <a:t>17/5/2020</a:t>
            </a:fld>
            <a:endParaRPr lang="el-GR"/>
          </a:p>
        </p:txBody>
      </p:sp>
      <p:sp>
        <p:nvSpPr>
          <p:cNvPr id="5" name="4 - Θέση υποσέλιδου"/>
          <p:cNvSpPr>
            <a:spLocks noGrp="1"/>
          </p:cNvSpPr>
          <p:nvPr>
            <p:ph type="ftr" sz="quarter" idx="11"/>
          </p:nvPr>
        </p:nvSpPr>
        <p:spPr/>
        <p:txBody>
          <a:bodyPr/>
          <a:lstStyle/>
          <a:p>
            <a:endParaRPr lang="el-GR"/>
          </a:p>
        </p:txBody>
      </p:sp>
      <p:sp>
        <p:nvSpPr>
          <p:cNvPr id="6" name="5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Αντι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kumimoji="0" lang="el-GR" smtClean="0"/>
              <a:t>Kλικ για επεξεργασία του τίτλου</a:t>
            </a:r>
            <a:endParaRPr kumimoji="0" lang="en-US"/>
          </a:p>
        </p:txBody>
      </p:sp>
      <p:sp>
        <p:nvSpPr>
          <p:cNvPr id="3" name="2 - Θέση περιεχομένου"/>
          <p:cNvSpPr>
            <a:spLocks noGrp="1"/>
          </p:cNvSpPr>
          <p:nvPr>
            <p:ph idx="1"/>
          </p:nvPr>
        </p:nvSpPr>
        <p:spPr/>
        <p:txBody>
          <a:bodyPr/>
          <a:lstStyle/>
          <a:p>
            <a:pPr lvl="0" eaLnBrk="1" latinLnBrk="0" hangingPunct="1"/>
            <a:r>
              <a:rPr lang="el-GR" smtClean="0"/>
              <a:t>Kλικ για επεξεργασία των στυλ του υποδείγματος</a:t>
            </a:r>
          </a:p>
          <a:p>
            <a:pPr lvl="1" eaLnBrk="1" latinLnBrk="0" hangingPunct="1"/>
            <a:r>
              <a:rPr lang="el-GR" smtClean="0"/>
              <a:t>Δεύτερου επιπέδου</a:t>
            </a:r>
          </a:p>
          <a:p>
            <a:pPr lvl="2" eaLnBrk="1" latinLnBrk="0" hangingPunct="1"/>
            <a:r>
              <a:rPr lang="el-GR" smtClean="0"/>
              <a:t>Τρίτου επιπέδου</a:t>
            </a:r>
          </a:p>
          <a:p>
            <a:pPr lvl="3" eaLnBrk="1" latinLnBrk="0" hangingPunct="1"/>
            <a:r>
              <a:rPr lang="el-GR" smtClean="0"/>
              <a:t>Τέταρτου επιπέδου</a:t>
            </a:r>
          </a:p>
          <a:p>
            <a:pPr lvl="4" eaLnBrk="1" latinLnBrk="0" hangingPunct="1"/>
            <a:r>
              <a:rPr lang="el-GR" smtClean="0"/>
              <a:t>Πέμπτου επιπέδου</a:t>
            </a:r>
            <a:endParaRPr kumimoji="0" lang="en-US"/>
          </a:p>
        </p:txBody>
      </p:sp>
      <p:sp>
        <p:nvSpPr>
          <p:cNvPr id="4" name="3 - Θέση ημερομηνίας"/>
          <p:cNvSpPr>
            <a:spLocks noGrp="1"/>
          </p:cNvSpPr>
          <p:nvPr>
            <p:ph type="dt" sz="half" idx="10"/>
          </p:nvPr>
        </p:nvSpPr>
        <p:spPr/>
        <p:txBody>
          <a:bodyPr/>
          <a:lstStyle/>
          <a:p>
            <a:fld id="{2342CEA3-3058-4D43-AE35-B3DA76CB4003}" type="datetimeFigureOut">
              <a:rPr lang="el-GR" smtClean="0"/>
              <a:pPr/>
              <a:t>17/5/2020</a:t>
            </a:fld>
            <a:endParaRPr lang="el-GR"/>
          </a:p>
        </p:txBody>
      </p:sp>
      <p:sp>
        <p:nvSpPr>
          <p:cNvPr id="5" name="4 - Θέση υποσέλιδου"/>
          <p:cNvSpPr>
            <a:spLocks noGrp="1"/>
          </p:cNvSpPr>
          <p:nvPr>
            <p:ph type="ftr" sz="quarter" idx="11"/>
          </p:nvPr>
        </p:nvSpPr>
        <p:spPr/>
        <p:txBody>
          <a:bodyPr/>
          <a:lstStyle/>
          <a:p>
            <a:endParaRPr lang="el-GR"/>
          </a:p>
        </p:txBody>
      </p:sp>
      <p:sp>
        <p:nvSpPr>
          <p:cNvPr id="6" name="5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bg>
      <p:bgRef idx="1002">
        <a:schemeClr val="bg2"/>
      </p:bgRef>
    </p:bg>
    <p:spTree>
      <p:nvGrpSpPr>
        <p:cNvPr id="1" name=""/>
        <p:cNvGrpSpPr/>
        <p:nvPr/>
      </p:nvGrpSpPr>
      <p:grpSpPr>
        <a:xfrm>
          <a:off x="0" y="0"/>
          <a:ext cx="0" cy="0"/>
          <a:chOff x="0" y="0"/>
          <a:chExt cx="0" cy="0"/>
        </a:xfrm>
      </p:grpSpPr>
      <p:sp>
        <p:nvSpPr>
          <p:cNvPr id="2" name="1 - Τίτλος"/>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l-GR" smtClean="0"/>
              <a:t>Kλικ για επεξεργασία του τίτλου</a:t>
            </a:r>
            <a:endParaRPr kumimoji="0" lang="en-US"/>
          </a:p>
        </p:txBody>
      </p:sp>
      <p:sp>
        <p:nvSpPr>
          <p:cNvPr id="3" name="2 - Θέση κειμένου"/>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l-GR" smtClean="0"/>
              <a:t>Kλικ για επεξεργασία των στυλ του υποδείγματος</a:t>
            </a:r>
          </a:p>
        </p:txBody>
      </p:sp>
      <p:sp>
        <p:nvSpPr>
          <p:cNvPr id="4" name="3 - Θέση ημερομηνίας"/>
          <p:cNvSpPr>
            <a:spLocks noGrp="1"/>
          </p:cNvSpPr>
          <p:nvPr>
            <p:ph type="dt" sz="half" idx="10"/>
          </p:nvPr>
        </p:nvSpPr>
        <p:spPr/>
        <p:txBody>
          <a:bodyPr/>
          <a:lstStyle/>
          <a:p>
            <a:fld id="{2342CEA3-3058-4D43-AE35-B3DA76CB4003}" type="datetimeFigureOut">
              <a:rPr lang="el-GR" smtClean="0"/>
              <a:pPr/>
              <a:t>17/5/2020</a:t>
            </a:fld>
            <a:endParaRPr lang="el-GR"/>
          </a:p>
        </p:txBody>
      </p:sp>
      <p:sp>
        <p:nvSpPr>
          <p:cNvPr id="5" name="4 - Θέση υποσέλιδου"/>
          <p:cNvSpPr>
            <a:spLocks noGrp="1"/>
          </p:cNvSpPr>
          <p:nvPr>
            <p:ph type="ftr" sz="quarter" idx="11"/>
          </p:nvPr>
        </p:nvSpPr>
        <p:spPr/>
        <p:txBody>
          <a:bodyPr/>
          <a:lstStyle/>
          <a:p>
            <a:endParaRPr lang="el-GR"/>
          </a:p>
        </p:txBody>
      </p:sp>
      <p:sp>
        <p:nvSpPr>
          <p:cNvPr id="6" name="5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704088"/>
            <a:ext cx="8229600" cy="1143000"/>
          </a:xfrm>
        </p:spPr>
        <p:txBody>
          <a:bodyPr/>
          <a:lstStyle/>
          <a:p>
            <a:r>
              <a:rPr kumimoji="0" lang="el-GR" smtClean="0"/>
              <a:t>Kλικ για επεξεργασία του τίτλου</a:t>
            </a:r>
            <a:endParaRPr kumimoji="0" lang="en-US"/>
          </a:p>
        </p:txBody>
      </p:sp>
      <p:sp>
        <p:nvSpPr>
          <p:cNvPr id="3" name="2 - Θέση περιεχομένου"/>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l-GR" smtClean="0"/>
              <a:t>Kλικ για επεξεργασία των στυλ του υποδείγματος</a:t>
            </a:r>
          </a:p>
          <a:p>
            <a:pPr lvl="1" eaLnBrk="1" latinLnBrk="0" hangingPunct="1"/>
            <a:r>
              <a:rPr lang="el-GR" smtClean="0"/>
              <a:t>Δεύτερου επιπέδου</a:t>
            </a:r>
          </a:p>
          <a:p>
            <a:pPr lvl="2" eaLnBrk="1" latinLnBrk="0" hangingPunct="1"/>
            <a:r>
              <a:rPr lang="el-GR" smtClean="0"/>
              <a:t>Τρίτου επιπέδου</a:t>
            </a:r>
          </a:p>
          <a:p>
            <a:pPr lvl="3" eaLnBrk="1" latinLnBrk="0" hangingPunct="1"/>
            <a:r>
              <a:rPr lang="el-GR" smtClean="0"/>
              <a:t>Τέταρτου επιπέδου</a:t>
            </a:r>
          </a:p>
          <a:p>
            <a:pPr lvl="4" eaLnBrk="1" latinLnBrk="0" hangingPunct="1"/>
            <a:r>
              <a:rPr lang="el-GR" smtClean="0"/>
              <a:t>Πέμπτου επιπέδου</a:t>
            </a:r>
            <a:endParaRPr kumimoji="0" lang="en-US"/>
          </a:p>
        </p:txBody>
      </p:sp>
      <p:sp>
        <p:nvSpPr>
          <p:cNvPr id="4" name="3 - Θέση περιεχομένου"/>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l-GR" smtClean="0"/>
              <a:t>Kλικ για επεξεργασία των στυλ του υποδείγματος</a:t>
            </a:r>
          </a:p>
          <a:p>
            <a:pPr lvl="1" eaLnBrk="1" latinLnBrk="0" hangingPunct="1"/>
            <a:r>
              <a:rPr lang="el-GR" smtClean="0"/>
              <a:t>Δεύτερου επιπέδου</a:t>
            </a:r>
          </a:p>
          <a:p>
            <a:pPr lvl="2" eaLnBrk="1" latinLnBrk="0" hangingPunct="1"/>
            <a:r>
              <a:rPr lang="el-GR" smtClean="0"/>
              <a:t>Τρίτου επιπέδου</a:t>
            </a:r>
          </a:p>
          <a:p>
            <a:pPr lvl="3" eaLnBrk="1" latinLnBrk="0" hangingPunct="1"/>
            <a:r>
              <a:rPr lang="el-GR" smtClean="0"/>
              <a:t>Τέταρτου επιπέδου</a:t>
            </a:r>
          </a:p>
          <a:p>
            <a:pPr lvl="4" eaLnBrk="1" latinLnBrk="0" hangingPunct="1"/>
            <a:r>
              <a:rPr lang="el-GR" smtClean="0"/>
              <a:t>Πέμπτου επιπέδου</a:t>
            </a:r>
            <a:endParaRPr kumimoji="0" lang="en-US"/>
          </a:p>
        </p:txBody>
      </p:sp>
      <p:sp>
        <p:nvSpPr>
          <p:cNvPr id="5" name="4 - Θέση ημερομηνίας"/>
          <p:cNvSpPr>
            <a:spLocks noGrp="1"/>
          </p:cNvSpPr>
          <p:nvPr>
            <p:ph type="dt" sz="half" idx="10"/>
          </p:nvPr>
        </p:nvSpPr>
        <p:spPr/>
        <p:txBody>
          <a:bodyPr/>
          <a:lstStyle/>
          <a:p>
            <a:fld id="{2342CEA3-3058-4D43-AE35-B3DA76CB4003}" type="datetimeFigureOut">
              <a:rPr lang="el-GR" smtClean="0"/>
              <a:pPr/>
              <a:t>17/5/2020</a:t>
            </a:fld>
            <a:endParaRPr lang="el-GR"/>
          </a:p>
        </p:txBody>
      </p:sp>
      <p:sp>
        <p:nvSpPr>
          <p:cNvPr id="6" name="5 - Θέση υποσέλιδου"/>
          <p:cNvSpPr>
            <a:spLocks noGrp="1"/>
          </p:cNvSpPr>
          <p:nvPr>
            <p:ph type="ftr" sz="quarter" idx="11"/>
          </p:nvPr>
        </p:nvSpPr>
        <p:spPr/>
        <p:txBody>
          <a:bodyPr/>
          <a:lstStyle/>
          <a:p>
            <a:endParaRPr lang="el-GR"/>
          </a:p>
        </p:txBody>
      </p:sp>
      <p:sp>
        <p:nvSpPr>
          <p:cNvPr id="7" name="6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704088"/>
            <a:ext cx="8229600" cy="1143000"/>
          </a:xfrm>
        </p:spPr>
        <p:txBody>
          <a:bodyPr tIns="45720" anchor="b"/>
          <a:lstStyle>
            <a:lvl1pPr>
              <a:defRPr/>
            </a:lvl1pPr>
          </a:lstStyle>
          <a:p>
            <a:r>
              <a:rPr kumimoji="0" lang="el-GR" smtClean="0"/>
              <a:t>Kλικ για επεξεργασία του τίτλου</a:t>
            </a:r>
            <a:endParaRPr kumimoji="0" lang="en-US"/>
          </a:p>
        </p:txBody>
      </p:sp>
      <p:sp>
        <p:nvSpPr>
          <p:cNvPr id="3" name="2 - Θέση κειμένου"/>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l-GR" smtClean="0"/>
              <a:t>Kλικ για επεξεργασία των στυλ του υποδείγματος</a:t>
            </a:r>
          </a:p>
        </p:txBody>
      </p:sp>
      <p:sp>
        <p:nvSpPr>
          <p:cNvPr id="4" name="3 - Θέση κειμένου"/>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l-GR" smtClean="0"/>
              <a:t>Kλικ για επεξεργασία των στυλ του υποδείγματος</a:t>
            </a:r>
          </a:p>
        </p:txBody>
      </p:sp>
      <p:sp>
        <p:nvSpPr>
          <p:cNvPr id="5" name="4 - Θέση περιεχομένου"/>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l-GR" smtClean="0"/>
              <a:t>Kλικ για επεξεργασία των στυλ του υποδείγματος</a:t>
            </a:r>
          </a:p>
          <a:p>
            <a:pPr lvl="1" eaLnBrk="1" latinLnBrk="0" hangingPunct="1"/>
            <a:r>
              <a:rPr lang="el-GR" smtClean="0"/>
              <a:t>Δεύτερου επιπέδου</a:t>
            </a:r>
          </a:p>
          <a:p>
            <a:pPr lvl="2" eaLnBrk="1" latinLnBrk="0" hangingPunct="1"/>
            <a:r>
              <a:rPr lang="el-GR" smtClean="0"/>
              <a:t>Τρίτου επιπέδου</a:t>
            </a:r>
          </a:p>
          <a:p>
            <a:pPr lvl="3" eaLnBrk="1" latinLnBrk="0" hangingPunct="1"/>
            <a:r>
              <a:rPr lang="el-GR" smtClean="0"/>
              <a:t>Τέταρτου επιπέδου</a:t>
            </a:r>
          </a:p>
          <a:p>
            <a:pPr lvl="4" eaLnBrk="1" latinLnBrk="0" hangingPunct="1"/>
            <a:r>
              <a:rPr lang="el-GR" smtClean="0"/>
              <a:t>Πέμπτου επιπέδου</a:t>
            </a:r>
            <a:endParaRPr kumimoji="0" lang="en-US"/>
          </a:p>
        </p:txBody>
      </p:sp>
      <p:sp>
        <p:nvSpPr>
          <p:cNvPr id="6" name="5 - Θέση περιεχομένου"/>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l-GR" smtClean="0"/>
              <a:t>Kλικ για επεξεργασία των στυλ του υποδείγματος</a:t>
            </a:r>
          </a:p>
          <a:p>
            <a:pPr lvl="1" eaLnBrk="1" latinLnBrk="0" hangingPunct="1"/>
            <a:r>
              <a:rPr lang="el-GR" smtClean="0"/>
              <a:t>Δεύτερου επιπέδου</a:t>
            </a:r>
          </a:p>
          <a:p>
            <a:pPr lvl="2" eaLnBrk="1" latinLnBrk="0" hangingPunct="1"/>
            <a:r>
              <a:rPr lang="el-GR" smtClean="0"/>
              <a:t>Τρίτου επιπέδου</a:t>
            </a:r>
          </a:p>
          <a:p>
            <a:pPr lvl="3" eaLnBrk="1" latinLnBrk="0" hangingPunct="1"/>
            <a:r>
              <a:rPr lang="el-GR" smtClean="0"/>
              <a:t>Τέταρτου επιπέδου</a:t>
            </a:r>
          </a:p>
          <a:p>
            <a:pPr lvl="4" eaLnBrk="1" latinLnBrk="0" hangingPunct="1"/>
            <a:r>
              <a:rPr lang="el-GR" smtClean="0"/>
              <a:t>Πέμπτου επιπέδου</a:t>
            </a:r>
            <a:endParaRPr kumimoji="0" lang="en-US"/>
          </a:p>
        </p:txBody>
      </p:sp>
      <p:sp>
        <p:nvSpPr>
          <p:cNvPr id="7" name="6 - Θέση ημερομηνίας"/>
          <p:cNvSpPr>
            <a:spLocks noGrp="1"/>
          </p:cNvSpPr>
          <p:nvPr>
            <p:ph type="dt" sz="half" idx="10"/>
          </p:nvPr>
        </p:nvSpPr>
        <p:spPr/>
        <p:txBody>
          <a:bodyPr/>
          <a:lstStyle/>
          <a:p>
            <a:fld id="{2342CEA3-3058-4D43-AE35-B3DA76CB4003}" type="datetimeFigureOut">
              <a:rPr lang="el-GR" smtClean="0"/>
              <a:pPr/>
              <a:t>17/5/2020</a:t>
            </a:fld>
            <a:endParaRPr lang="el-GR"/>
          </a:p>
        </p:txBody>
      </p:sp>
      <p:sp>
        <p:nvSpPr>
          <p:cNvPr id="8" name="7 - Θέση υποσέλιδου"/>
          <p:cNvSpPr>
            <a:spLocks noGrp="1"/>
          </p:cNvSpPr>
          <p:nvPr>
            <p:ph type="ftr" sz="quarter" idx="11"/>
          </p:nvPr>
        </p:nvSpPr>
        <p:spPr/>
        <p:txBody>
          <a:bodyPr/>
          <a:lstStyle/>
          <a:p>
            <a:endParaRPr lang="el-GR"/>
          </a:p>
        </p:txBody>
      </p:sp>
      <p:sp>
        <p:nvSpPr>
          <p:cNvPr id="9" name="8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l-GR" smtClean="0"/>
              <a:t>Kλικ για επεξεργασία του τίτλου</a:t>
            </a:r>
            <a:endParaRPr kumimoji="0" lang="en-US"/>
          </a:p>
        </p:txBody>
      </p:sp>
      <p:sp>
        <p:nvSpPr>
          <p:cNvPr id="3" name="2 - Θέση ημερομηνίας"/>
          <p:cNvSpPr>
            <a:spLocks noGrp="1"/>
          </p:cNvSpPr>
          <p:nvPr>
            <p:ph type="dt" sz="half" idx="10"/>
          </p:nvPr>
        </p:nvSpPr>
        <p:spPr/>
        <p:txBody>
          <a:bodyPr/>
          <a:lstStyle/>
          <a:p>
            <a:fld id="{2342CEA3-3058-4D43-AE35-B3DA76CB4003}" type="datetimeFigureOut">
              <a:rPr lang="el-GR" smtClean="0"/>
              <a:pPr/>
              <a:t>17/5/2020</a:t>
            </a:fld>
            <a:endParaRPr lang="el-GR"/>
          </a:p>
        </p:txBody>
      </p:sp>
      <p:sp>
        <p:nvSpPr>
          <p:cNvPr id="4" name="3 - Θέση υποσέλιδου"/>
          <p:cNvSpPr>
            <a:spLocks noGrp="1"/>
          </p:cNvSpPr>
          <p:nvPr>
            <p:ph type="ftr" sz="quarter" idx="11"/>
          </p:nvPr>
        </p:nvSpPr>
        <p:spPr/>
        <p:txBody>
          <a:bodyPr/>
          <a:lstStyle/>
          <a:p>
            <a:endParaRPr lang="el-GR"/>
          </a:p>
        </p:txBody>
      </p:sp>
      <p:sp>
        <p:nvSpPr>
          <p:cNvPr id="5" name="4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1 - Θέση ημερομηνίας"/>
          <p:cNvSpPr>
            <a:spLocks noGrp="1"/>
          </p:cNvSpPr>
          <p:nvPr>
            <p:ph type="dt" sz="half" idx="10"/>
          </p:nvPr>
        </p:nvSpPr>
        <p:spPr/>
        <p:txBody>
          <a:bodyPr/>
          <a:lstStyle/>
          <a:p>
            <a:fld id="{2342CEA3-3058-4D43-AE35-B3DA76CB4003}" type="datetimeFigureOut">
              <a:rPr lang="el-GR" smtClean="0"/>
              <a:pPr/>
              <a:t>17/5/2020</a:t>
            </a:fld>
            <a:endParaRPr lang="el-GR"/>
          </a:p>
        </p:txBody>
      </p:sp>
      <p:sp>
        <p:nvSpPr>
          <p:cNvPr id="3" name="2 - Θέση υποσέλιδου"/>
          <p:cNvSpPr>
            <a:spLocks noGrp="1"/>
          </p:cNvSpPr>
          <p:nvPr>
            <p:ph type="ftr" sz="quarter" idx="11"/>
          </p:nvPr>
        </p:nvSpPr>
        <p:spPr/>
        <p:txBody>
          <a:bodyPr/>
          <a:lstStyle/>
          <a:p>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l-GR" smtClean="0"/>
              <a:t>Kλικ για επεξεργασία του τίτλου</a:t>
            </a:r>
            <a:endParaRPr kumimoji="0" lang="en-US"/>
          </a:p>
        </p:txBody>
      </p:sp>
      <p:sp>
        <p:nvSpPr>
          <p:cNvPr id="3" name="2 - Θέση κειμένου"/>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l-GR" smtClean="0"/>
              <a:t>Kλικ για επεξεργασία των στυλ του υποδείγματος</a:t>
            </a:r>
          </a:p>
        </p:txBody>
      </p:sp>
      <p:sp>
        <p:nvSpPr>
          <p:cNvPr id="4" name="3 - Θέση περιεχομένου"/>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l-GR" smtClean="0"/>
              <a:t>Kλικ για επεξεργασία των στυλ του υποδείγματος</a:t>
            </a:r>
          </a:p>
          <a:p>
            <a:pPr lvl="1" eaLnBrk="1" latinLnBrk="0" hangingPunct="1"/>
            <a:r>
              <a:rPr lang="el-GR" smtClean="0"/>
              <a:t>Δεύτερου επιπέδου</a:t>
            </a:r>
          </a:p>
          <a:p>
            <a:pPr lvl="2" eaLnBrk="1" latinLnBrk="0" hangingPunct="1"/>
            <a:r>
              <a:rPr lang="el-GR" smtClean="0"/>
              <a:t>Τρίτου επιπέδου</a:t>
            </a:r>
          </a:p>
          <a:p>
            <a:pPr lvl="3" eaLnBrk="1" latinLnBrk="0" hangingPunct="1"/>
            <a:r>
              <a:rPr lang="el-GR" smtClean="0"/>
              <a:t>Τέταρτου επιπέδου</a:t>
            </a:r>
          </a:p>
          <a:p>
            <a:pPr lvl="4" eaLnBrk="1" latinLnBrk="0" hangingPunct="1"/>
            <a:r>
              <a:rPr lang="el-GR" smtClean="0"/>
              <a:t>Πέμπτου επιπέδου</a:t>
            </a:r>
            <a:endParaRPr kumimoji="0" lang="en-US"/>
          </a:p>
        </p:txBody>
      </p:sp>
      <p:sp>
        <p:nvSpPr>
          <p:cNvPr id="5" name="4 - Θέση ημερομηνίας"/>
          <p:cNvSpPr>
            <a:spLocks noGrp="1"/>
          </p:cNvSpPr>
          <p:nvPr>
            <p:ph type="dt" sz="half" idx="10"/>
          </p:nvPr>
        </p:nvSpPr>
        <p:spPr/>
        <p:txBody>
          <a:bodyPr/>
          <a:lstStyle/>
          <a:p>
            <a:fld id="{2342CEA3-3058-4D43-AE35-B3DA76CB4003}" type="datetimeFigureOut">
              <a:rPr lang="el-GR" smtClean="0"/>
              <a:pPr/>
              <a:t>17/5/2020</a:t>
            </a:fld>
            <a:endParaRPr lang="el-GR"/>
          </a:p>
        </p:txBody>
      </p:sp>
      <p:sp>
        <p:nvSpPr>
          <p:cNvPr id="6" name="5 - Θέση υποσέλιδου"/>
          <p:cNvSpPr>
            <a:spLocks noGrp="1"/>
          </p:cNvSpPr>
          <p:nvPr>
            <p:ph type="ftr" sz="quarter" idx="11"/>
          </p:nvPr>
        </p:nvSpPr>
        <p:spPr/>
        <p:txBody>
          <a:bodyPr/>
          <a:lstStyle/>
          <a:p>
            <a:endParaRPr lang="el-GR"/>
          </a:p>
        </p:txBody>
      </p:sp>
      <p:sp>
        <p:nvSpPr>
          <p:cNvPr id="7" name="6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9" name="8 - Ψαλίδισμα και στρογγύλεμα μίας γωνίας του ορθογωνίου"/>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11 - Ορθογώνιο τρίγωνο"/>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1 - Τίτλος"/>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l-GR" smtClean="0"/>
              <a:t>Kλικ για επεξεργασία του τίτλου</a:t>
            </a:r>
            <a:endParaRPr kumimoji="0" lang="en-US"/>
          </a:p>
        </p:txBody>
      </p:sp>
      <p:sp>
        <p:nvSpPr>
          <p:cNvPr id="4" name="3 - Θέση κειμένου"/>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l-GR" smtClean="0"/>
              <a:t>Kλικ για επεξεργασία των στυλ του υποδείγματος</a:t>
            </a:r>
          </a:p>
        </p:txBody>
      </p:sp>
      <p:sp>
        <p:nvSpPr>
          <p:cNvPr id="5" name="4 - Θέση ημερομηνίας"/>
          <p:cNvSpPr>
            <a:spLocks noGrp="1"/>
          </p:cNvSpPr>
          <p:nvPr>
            <p:ph type="dt" sz="half" idx="10"/>
          </p:nvPr>
        </p:nvSpPr>
        <p:spPr/>
        <p:txBody>
          <a:bodyPr/>
          <a:lstStyle/>
          <a:p>
            <a:fld id="{2342CEA3-3058-4D43-AE35-B3DA76CB4003}" type="datetimeFigureOut">
              <a:rPr lang="el-GR" smtClean="0"/>
              <a:pPr/>
              <a:t>17/5/2020</a:t>
            </a:fld>
            <a:endParaRPr lang="el-GR"/>
          </a:p>
        </p:txBody>
      </p:sp>
      <p:sp>
        <p:nvSpPr>
          <p:cNvPr id="6" name="5 - Θέση υποσέλιδου"/>
          <p:cNvSpPr>
            <a:spLocks noGrp="1"/>
          </p:cNvSpPr>
          <p:nvPr>
            <p:ph type="ftr" sz="quarter" idx="11"/>
          </p:nvPr>
        </p:nvSpPr>
        <p:spPr/>
        <p:txBody>
          <a:bodyPr/>
          <a:lstStyle/>
          <a:p>
            <a:endParaRPr lang="el-GR"/>
          </a:p>
        </p:txBody>
      </p:sp>
      <p:sp>
        <p:nvSpPr>
          <p:cNvPr id="7" name="6 - Θέση αριθμού διαφάνειας"/>
          <p:cNvSpPr>
            <a:spLocks noGrp="1"/>
          </p:cNvSpPr>
          <p:nvPr>
            <p:ph type="sldNum" sz="quarter" idx="12"/>
          </p:nvPr>
        </p:nvSpPr>
        <p:spPr>
          <a:xfrm>
            <a:off x="8077200" y="6356350"/>
            <a:ext cx="609600" cy="365125"/>
          </a:xfrm>
        </p:spPr>
        <p:txBody>
          <a:bodyPr/>
          <a:lstStyle/>
          <a:p>
            <a:fld id="{D3F1D1C4-C2D9-4231-9FB2-B2D9D97AA41D}" type="slidenum">
              <a:rPr lang="el-GR" smtClean="0"/>
              <a:pPr/>
              <a:t>‹#›</a:t>
            </a:fld>
            <a:endParaRPr lang="el-GR"/>
          </a:p>
        </p:txBody>
      </p:sp>
      <p:sp>
        <p:nvSpPr>
          <p:cNvPr id="3" name="2 - Θέση εικόνας"/>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l-GR" smtClean="0"/>
              <a:t>Κάντε κλικ στο εικονίδιο για να προσθέσετε μια εικόνα</a:t>
            </a:r>
            <a:endParaRPr kumimoji="0" lang="en-US" dirty="0"/>
          </a:p>
        </p:txBody>
      </p:sp>
      <p:sp>
        <p:nvSpPr>
          <p:cNvPr id="10" name="9 - Ελεύθερη σχεδίαση"/>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10 - Ελεύθερη σχεδίαση"/>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6 - Ελεύθερη σχεδίαση"/>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7 - Ελεύθερη σχεδίαση"/>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8 - Θέση τίτλου"/>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l-GR" smtClean="0"/>
              <a:t>Kλικ για επεξεργασία του τίτλου</a:t>
            </a:r>
            <a:endParaRPr kumimoji="0" lang="en-US"/>
          </a:p>
        </p:txBody>
      </p:sp>
      <p:sp>
        <p:nvSpPr>
          <p:cNvPr id="30" name="29 - Θέση κειμένου"/>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l-GR" smtClean="0"/>
              <a:t>Kλικ για επεξεργασία των στυλ του υποδείγματος</a:t>
            </a:r>
          </a:p>
          <a:p>
            <a:pPr lvl="1" eaLnBrk="1" latinLnBrk="0" hangingPunct="1"/>
            <a:r>
              <a:rPr kumimoji="0" lang="el-GR" smtClean="0"/>
              <a:t>Δεύτερου επιπέδου</a:t>
            </a:r>
          </a:p>
          <a:p>
            <a:pPr lvl="2" eaLnBrk="1" latinLnBrk="0" hangingPunct="1"/>
            <a:r>
              <a:rPr kumimoji="0" lang="el-GR" smtClean="0"/>
              <a:t>Τρίτου επιπέδου</a:t>
            </a:r>
          </a:p>
          <a:p>
            <a:pPr lvl="3" eaLnBrk="1" latinLnBrk="0" hangingPunct="1"/>
            <a:r>
              <a:rPr kumimoji="0" lang="el-GR" smtClean="0"/>
              <a:t>Τέταρτου επιπέδου</a:t>
            </a:r>
          </a:p>
          <a:p>
            <a:pPr lvl="4" eaLnBrk="1" latinLnBrk="0" hangingPunct="1"/>
            <a:r>
              <a:rPr kumimoji="0" lang="el-GR" smtClean="0"/>
              <a:t>Πέμπτου επιπέδου</a:t>
            </a:r>
            <a:endParaRPr kumimoji="0" lang="en-US"/>
          </a:p>
        </p:txBody>
      </p:sp>
      <p:sp>
        <p:nvSpPr>
          <p:cNvPr id="10" name="9 - Θέση ημερομηνίας"/>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2342CEA3-3058-4D43-AE35-B3DA76CB4003}" type="datetimeFigureOut">
              <a:rPr lang="el-GR" smtClean="0"/>
              <a:pPr/>
              <a:t>17/5/2020</a:t>
            </a:fld>
            <a:endParaRPr lang="el-GR"/>
          </a:p>
        </p:txBody>
      </p:sp>
      <p:sp>
        <p:nvSpPr>
          <p:cNvPr id="22" name="21 - Θέση υποσέλιδου"/>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l-GR"/>
          </a:p>
        </p:txBody>
      </p:sp>
      <p:sp>
        <p:nvSpPr>
          <p:cNvPr id="18" name="17 - Θέση αριθμού διαφάνειας"/>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3F1D1C4-C2D9-4231-9FB2-B2D9D97AA41D}" type="slidenum">
              <a:rPr lang="el-GR" smtClean="0"/>
              <a:pPr/>
              <a:t>‹#›</a:t>
            </a:fld>
            <a:endParaRPr lang="el-GR"/>
          </a:p>
        </p:txBody>
      </p:sp>
      <p:grpSp>
        <p:nvGrpSpPr>
          <p:cNvPr id="2" name="1 - Ομάδα"/>
          <p:cNvGrpSpPr/>
          <p:nvPr/>
        </p:nvGrpSpPr>
        <p:grpSpPr>
          <a:xfrm>
            <a:off x="-19017" y="202408"/>
            <a:ext cx="9180548" cy="649224"/>
            <a:chOff x="-19045" y="216550"/>
            <a:chExt cx="9180548" cy="649224"/>
          </a:xfrm>
        </p:grpSpPr>
        <p:sp>
          <p:nvSpPr>
            <p:cNvPr id="12" name="11 - Ελεύθερη σχεδίαση"/>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12 - Ελεύθερη σχεδίαση"/>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Εικόνα" descr="10469143_10204155946958007_4021302883529131095_o.jpg"/>
          <p:cNvPicPr>
            <a:picLocks noChangeAspect="1"/>
          </p:cNvPicPr>
          <p:nvPr/>
        </p:nvPicPr>
        <p:blipFill>
          <a:blip r:embed="rId2" cstate="print"/>
          <a:stretch>
            <a:fillRect/>
          </a:stretch>
        </p:blipFill>
        <p:spPr>
          <a:xfrm>
            <a:off x="0" y="0"/>
            <a:ext cx="9144000" cy="6858000"/>
          </a:xfrm>
          <a:prstGeom prst="rect">
            <a:avLst/>
          </a:prstGeom>
        </p:spPr>
      </p:pic>
      <p:sp>
        <p:nvSpPr>
          <p:cNvPr id="2" name="1 - Τίτλος"/>
          <p:cNvSpPr>
            <a:spLocks noGrp="1"/>
          </p:cNvSpPr>
          <p:nvPr>
            <p:ph type="ctrTitle"/>
          </p:nvPr>
        </p:nvSpPr>
        <p:spPr>
          <a:xfrm>
            <a:off x="142844" y="2714620"/>
            <a:ext cx="8501122" cy="2357454"/>
          </a:xfrm>
        </p:spPr>
        <p:txBody>
          <a:bodyPr/>
          <a:lstStyle/>
          <a:p>
            <a:r>
              <a:rPr lang="el-GR" sz="5500" b="1" spc="50" dirty="0" smtClean="0">
                <a:ln w="13500">
                  <a:solidFill>
                    <a:schemeClr val="accent1">
                      <a:shade val="2500"/>
                      <a:alpha val="6500"/>
                    </a:schemeClr>
                  </a:solidFill>
                  <a:prstDash val="solid"/>
                </a:ln>
                <a:solidFill>
                  <a:schemeClr val="accent3">
                    <a:lumMod val="40000"/>
                    <a:lumOff val="60000"/>
                  </a:schemeClr>
                </a:solidFill>
                <a:effectLst>
                  <a:innerShdw blurRad="50900" dist="38500" dir="13500000">
                    <a:srgbClr val="000000">
                      <a:alpha val="60000"/>
                    </a:srgbClr>
                  </a:innerShdw>
                </a:effectLst>
              </a:rPr>
              <a:t>Επιτάχυνση Κοσμικών </a:t>
            </a:r>
            <a:r>
              <a:rPr lang="el-GR" sz="5500" b="1" spc="50" dirty="0" err="1" smtClean="0">
                <a:ln w="13500">
                  <a:solidFill>
                    <a:schemeClr val="accent1">
                      <a:shade val="2500"/>
                      <a:alpha val="6500"/>
                    </a:schemeClr>
                  </a:solidFill>
                  <a:prstDash val="solid"/>
                </a:ln>
                <a:solidFill>
                  <a:schemeClr val="accent3">
                    <a:lumMod val="40000"/>
                    <a:lumOff val="60000"/>
                  </a:schemeClr>
                </a:solidFill>
                <a:effectLst>
                  <a:innerShdw blurRad="50900" dist="38500" dir="13500000">
                    <a:srgbClr val="000000">
                      <a:alpha val="60000"/>
                    </a:srgbClr>
                  </a:innerShdw>
                </a:effectLst>
              </a:rPr>
              <a:t>Ακτίνων</a:t>
            </a:r>
            <a:r>
              <a:rPr lang="el-GR" sz="5500" b="1" spc="50" dirty="0" smtClean="0">
                <a:ln w="13500">
                  <a:solidFill>
                    <a:schemeClr val="accent1">
                      <a:shade val="2500"/>
                      <a:alpha val="6500"/>
                    </a:schemeClr>
                  </a:solidFill>
                  <a:prstDash val="solid"/>
                </a:ln>
                <a:solidFill>
                  <a:schemeClr val="accent3">
                    <a:lumMod val="40000"/>
                    <a:lumOff val="60000"/>
                  </a:schemeClr>
                </a:solidFill>
                <a:effectLst>
                  <a:innerShdw blurRad="50900" dist="38500" dir="13500000">
                    <a:srgbClr val="000000">
                      <a:alpha val="60000"/>
                    </a:srgbClr>
                  </a:innerShdw>
                </a:effectLst>
              </a:rPr>
              <a:t> </a:t>
            </a:r>
            <a:endParaRPr lang="el-GR" b="1" spc="50" dirty="0">
              <a:ln w="13500">
                <a:solidFill>
                  <a:schemeClr val="accent1">
                    <a:shade val="2500"/>
                    <a:alpha val="6500"/>
                  </a:schemeClr>
                </a:solidFill>
                <a:prstDash val="solid"/>
              </a:ln>
              <a:solidFill>
                <a:schemeClr val="accent3">
                  <a:lumMod val="40000"/>
                  <a:lumOff val="60000"/>
                </a:schemeClr>
              </a:solidFill>
              <a:effectLst>
                <a:innerShdw blurRad="50900" dist="38500" dir="13500000">
                  <a:srgbClr val="000000">
                    <a:alpha val="60000"/>
                  </a:srgbClr>
                </a:innerShdw>
              </a:effectLst>
            </a:endParaRPr>
          </a:p>
        </p:txBody>
      </p:sp>
      <p:sp>
        <p:nvSpPr>
          <p:cNvPr id="3" name="2 - Υπότιτλος"/>
          <p:cNvSpPr>
            <a:spLocks noGrp="1"/>
          </p:cNvSpPr>
          <p:nvPr>
            <p:ph type="subTitle" idx="1"/>
          </p:nvPr>
        </p:nvSpPr>
        <p:spPr>
          <a:xfrm>
            <a:off x="2214546" y="5105400"/>
            <a:ext cx="6400800" cy="1752600"/>
          </a:xfrm>
        </p:spPr>
        <p:txBody>
          <a:bodyPr/>
          <a:lstStyle/>
          <a:p>
            <a:r>
              <a:rPr lang="el-GR" dirty="0" smtClean="0"/>
              <a:t>Κοσμολογία και </a:t>
            </a:r>
            <a:r>
              <a:rPr lang="el-GR" dirty="0" err="1" smtClean="0"/>
              <a:t>Αστροσωματιδιακή</a:t>
            </a:r>
            <a:r>
              <a:rPr lang="el-GR" dirty="0" smtClean="0"/>
              <a:t> Φυσική</a:t>
            </a:r>
            <a:endParaRPr lang="el-GR" dirty="0"/>
          </a:p>
        </p:txBody>
      </p:sp>
      <p:sp>
        <p:nvSpPr>
          <p:cNvPr id="6" name="5 - TextBox"/>
          <p:cNvSpPr txBox="1"/>
          <p:nvPr/>
        </p:nvSpPr>
        <p:spPr>
          <a:xfrm>
            <a:off x="0" y="5657671"/>
            <a:ext cx="2928958" cy="1200329"/>
          </a:xfrm>
          <a:prstGeom prst="rect">
            <a:avLst/>
          </a:prstGeom>
          <a:noFill/>
        </p:spPr>
        <p:txBody>
          <a:bodyPr wrap="square" rtlCol="0">
            <a:spAutoFit/>
          </a:bodyPr>
          <a:lstStyle/>
          <a:p>
            <a:pPr algn="ctr"/>
            <a:r>
              <a:rPr lang="el-GR" dirty="0" smtClean="0">
                <a:solidFill>
                  <a:schemeClr val="bg2">
                    <a:lumMod val="75000"/>
                  </a:schemeClr>
                </a:solidFill>
              </a:rPr>
              <a:t>Τμήμα Φυσικής </a:t>
            </a:r>
          </a:p>
          <a:p>
            <a:pPr algn="ctr"/>
            <a:r>
              <a:rPr lang="el-GR" dirty="0" smtClean="0">
                <a:solidFill>
                  <a:schemeClr val="bg2">
                    <a:lumMod val="75000"/>
                  </a:schemeClr>
                </a:solidFill>
              </a:rPr>
              <a:t>Αριστοτέλειο Πανεπιστήμιο Θεσσαλονίκης    </a:t>
            </a:r>
            <a:r>
              <a:rPr lang="el-GR" dirty="0" smtClean="0">
                <a:solidFill>
                  <a:schemeClr val="bg2">
                    <a:lumMod val="75000"/>
                  </a:schemeClr>
                </a:solidFill>
              </a:rPr>
              <a:t>5/20</a:t>
            </a:r>
            <a:r>
              <a:rPr lang="en-US" dirty="0" smtClean="0">
                <a:solidFill>
                  <a:schemeClr val="bg2">
                    <a:lumMod val="75000"/>
                  </a:schemeClr>
                </a:solidFill>
              </a:rPr>
              <a:t>20</a:t>
            </a:r>
            <a:endParaRPr lang="el-GR" dirty="0" smtClean="0">
              <a:solidFill>
                <a:schemeClr val="bg2">
                  <a:lumMod val="75000"/>
                </a:schemeClr>
              </a:solidFill>
            </a:endParaRPr>
          </a:p>
          <a:p>
            <a:endParaRPr lang="el-G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28596" y="285728"/>
            <a:ext cx="8229600" cy="1143000"/>
          </a:xfrm>
        </p:spPr>
        <p:txBody>
          <a:bodyPr>
            <a:normAutofit fontScale="90000"/>
          </a:bodyPr>
          <a:lstStyle/>
          <a:p>
            <a:pPr algn="ctr"/>
            <a:r>
              <a:rPr lang="el-GR" dirty="0" smtClean="0"/>
              <a:t>Επιτάχυνση από ζεύγος κηλίδων</a:t>
            </a:r>
            <a:endParaRPr lang="el-GR" dirty="0"/>
          </a:p>
        </p:txBody>
      </p:sp>
      <p:sp>
        <p:nvSpPr>
          <p:cNvPr id="3" name="2 - Θέση περιεχομένου"/>
          <p:cNvSpPr>
            <a:spLocks noGrp="1"/>
          </p:cNvSpPr>
          <p:nvPr>
            <p:ph idx="1"/>
          </p:nvPr>
        </p:nvSpPr>
        <p:spPr>
          <a:xfrm>
            <a:off x="457200" y="1643050"/>
            <a:ext cx="4543428" cy="3714776"/>
          </a:xfrm>
        </p:spPr>
        <p:txBody>
          <a:bodyPr>
            <a:normAutofit fontScale="85000" lnSpcReduction="10000"/>
          </a:bodyPr>
          <a:lstStyle/>
          <a:p>
            <a:pPr>
              <a:buNone/>
            </a:pPr>
            <a:r>
              <a:rPr lang="en-US" dirty="0" smtClean="0"/>
              <a:t>    </a:t>
            </a:r>
            <a:r>
              <a:rPr lang="el-GR" dirty="0" smtClean="0"/>
              <a:t>Το κινούμενο μαγνητικό δίπολο παράγει ένα ηλεκτρικό πεδίο κάθετο στην διεύθυνση  του δίπολου και της κίνησης. </a:t>
            </a:r>
          </a:p>
          <a:p>
            <a:pPr>
              <a:buNone/>
            </a:pPr>
            <a:endParaRPr lang="el-GR" dirty="0" smtClean="0"/>
          </a:p>
          <a:p>
            <a:pPr>
              <a:buNone/>
            </a:pPr>
            <a:r>
              <a:rPr lang="el-GR" dirty="0" smtClean="0"/>
              <a:t>   </a:t>
            </a:r>
            <a:r>
              <a:rPr lang="en-US" dirty="0" smtClean="0"/>
              <a:t> </a:t>
            </a:r>
            <a:r>
              <a:rPr lang="el-GR" dirty="0" smtClean="0"/>
              <a:t>Παρόλο που το τυπικό ηλεκτρικό πεδίο είναι 10 </a:t>
            </a:r>
            <a:r>
              <a:rPr lang="en-US" dirty="0" smtClean="0"/>
              <a:t>V/m</a:t>
            </a:r>
            <a:r>
              <a:rPr lang="el-GR" dirty="0" smtClean="0"/>
              <a:t> κατά την σύγκρουση απελευθερώνεται ενέργεια που μπορεί να επιταχύνει πρωτόνια σε </a:t>
            </a:r>
            <a:r>
              <a:rPr lang="en-US" dirty="0" err="1" smtClean="0"/>
              <a:t>GeV</a:t>
            </a:r>
            <a:r>
              <a:rPr lang="en-US" dirty="0" smtClean="0"/>
              <a:t> </a:t>
            </a:r>
            <a:r>
              <a:rPr lang="el-GR" dirty="0" smtClean="0"/>
              <a:t>ενέργειες όπως προηγουμένως(</a:t>
            </a:r>
            <a:r>
              <a:rPr lang="en-US" dirty="0" smtClean="0"/>
              <a:t>v=10^7</a:t>
            </a:r>
            <a:r>
              <a:rPr lang="el-GR" dirty="0" smtClean="0"/>
              <a:t>)  </a:t>
            </a:r>
            <a:endParaRPr lang="el-GR" dirty="0"/>
          </a:p>
        </p:txBody>
      </p:sp>
      <p:pic>
        <p:nvPicPr>
          <p:cNvPr id="1026" name="Picture 2" descr="C:\Users\user\Desktop\Χωρίς τίτλο.png"/>
          <p:cNvPicPr>
            <a:picLocks noChangeAspect="1" noChangeArrowheads="1"/>
          </p:cNvPicPr>
          <p:nvPr/>
        </p:nvPicPr>
        <p:blipFill>
          <a:blip r:embed="rId2" cstate="print"/>
          <a:srcRect/>
          <a:stretch>
            <a:fillRect/>
          </a:stretch>
        </p:blipFill>
        <p:spPr bwMode="auto">
          <a:xfrm>
            <a:off x="5572132" y="1785926"/>
            <a:ext cx="3325582" cy="3522862"/>
          </a:xfrm>
          <a:prstGeom prst="rect">
            <a:avLst/>
          </a:prstGeom>
          <a:noFill/>
        </p:spPr>
      </p:pic>
      <p:sp>
        <p:nvSpPr>
          <p:cNvPr id="5" name="4 - TextBox"/>
          <p:cNvSpPr txBox="1"/>
          <p:nvPr/>
        </p:nvSpPr>
        <p:spPr>
          <a:xfrm>
            <a:off x="714348" y="5429264"/>
            <a:ext cx="7858180" cy="1138773"/>
          </a:xfrm>
          <a:prstGeom prst="rect">
            <a:avLst/>
          </a:prstGeom>
          <a:noFill/>
        </p:spPr>
        <p:txBody>
          <a:bodyPr wrap="square" rtlCol="0">
            <a:spAutoFit/>
          </a:bodyPr>
          <a:lstStyle/>
          <a:p>
            <a:r>
              <a:rPr lang="el-GR" sz="2200" dirty="0" smtClean="0"/>
              <a:t>Βλέπουμε ότι το συγκεκριμένο μοντέλο εξηγεί ενέργειες που μπορούν επίσης να εξηγηθούν από το μηχανισμό </a:t>
            </a:r>
            <a:r>
              <a:rPr lang="el-GR" sz="2200" dirty="0" err="1" smtClean="0"/>
              <a:t>κύκλοτρον</a:t>
            </a:r>
            <a:r>
              <a:rPr lang="el-GR" sz="2200" dirty="0" smtClean="0"/>
              <a:t> (μέχρι 100 </a:t>
            </a:r>
            <a:r>
              <a:rPr lang="en-US" sz="2200" dirty="0" err="1" smtClean="0"/>
              <a:t>GeV</a:t>
            </a:r>
            <a:r>
              <a:rPr lang="el-GR" sz="2200" dirty="0" smtClean="0"/>
              <a:t> περίπου</a:t>
            </a:r>
            <a:r>
              <a:rPr lang="en-US" sz="2200" dirty="0" smtClean="0"/>
              <a:t> </a:t>
            </a:r>
            <a:r>
              <a:rPr lang="el-GR" sz="2200"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ox(in)">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9" name="Picture 11" descr="C:\Users\user\Desktop\98388-004-B2F71BD2.jpg"/>
          <p:cNvPicPr>
            <a:picLocks noChangeAspect="1" noChangeArrowheads="1"/>
          </p:cNvPicPr>
          <p:nvPr/>
        </p:nvPicPr>
        <p:blipFill>
          <a:blip r:embed="rId3" cstate="print"/>
          <a:srcRect/>
          <a:stretch>
            <a:fillRect/>
          </a:stretch>
        </p:blipFill>
        <p:spPr bwMode="auto">
          <a:xfrm>
            <a:off x="0" y="0"/>
            <a:ext cx="9164594" cy="6858000"/>
          </a:xfrm>
          <a:prstGeom prst="rect">
            <a:avLst/>
          </a:prstGeom>
          <a:noFill/>
        </p:spPr>
      </p:pic>
      <p:sp>
        <p:nvSpPr>
          <p:cNvPr id="2" name="1 - Τίτλος"/>
          <p:cNvSpPr>
            <a:spLocks noGrp="1"/>
          </p:cNvSpPr>
          <p:nvPr>
            <p:ph type="title"/>
          </p:nvPr>
        </p:nvSpPr>
        <p:spPr>
          <a:xfrm>
            <a:off x="500034" y="357166"/>
            <a:ext cx="8229600" cy="1143000"/>
          </a:xfrm>
        </p:spPr>
        <p:txBody>
          <a:bodyPr/>
          <a:lstStyle/>
          <a:p>
            <a:pPr algn="ctr"/>
            <a:r>
              <a:rPr lang="el-GR" dirty="0" smtClean="0"/>
              <a:t>Μηχανισμός </a:t>
            </a:r>
            <a:r>
              <a:rPr lang="en-US" dirty="0" smtClean="0"/>
              <a:t>Fermi</a:t>
            </a:r>
            <a:endParaRPr lang="el-GR" dirty="0"/>
          </a:p>
        </p:txBody>
      </p:sp>
      <p:sp>
        <p:nvSpPr>
          <p:cNvPr id="3" name="2 - Θέση περιεχομένου"/>
          <p:cNvSpPr>
            <a:spLocks noGrp="1"/>
          </p:cNvSpPr>
          <p:nvPr>
            <p:ph idx="1"/>
          </p:nvPr>
        </p:nvSpPr>
        <p:spPr>
          <a:xfrm>
            <a:off x="0" y="1935480"/>
            <a:ext cx="9144000" cy="2065024"/>
          </a:xfrm>
        </p:spPr>
        <p:txBody>
          <a:bodyPr>
            <a:normAutofit fontScale="85000" lnSpcReduction="10000"/>
          </a:bodyPr>
          <a:lstStyle/>
          <a:p>
            <a:pPr>
              <a:buNone/>
            </a:pPr>
            <a:r>
              <a:rPr lang="el-GR" dirty="0" smtClean="0">
                <a:solidFill>
                  <a:schemeClr val="bg2">
                    <a:lumMod val="75000"/>
                  </a:schemeClr>
                </a:solidFill>
              </a:rPr>
              <a:t>    Ο μηχανισμός </a:t>
            </a:r>
            <a:r>
              <a:rPr lang="en-US" dirty="0" smtClean="0">
                <a:solidFill>
                  <a:schemeClr val="bg2">
                    <a:lumMod val="75000"/>
                  </a:schemeClr>
                </a:solidFill>
              </a:rPr>
              <a:t>Fermi </a:t>
            </a:r>
            <a:r>
              <a:rPr lang="el-GR" dirty="0" smtClean="0">
                <a:solidFill>
                  <a:schemeClr val="bg2">
                    <a:lumMod val="75000"/>
                  </a:schemeClr>
                </a:solidFill>
              </a:rPr>
              <a:t>εξηγεί πως μπορούν να πάρουν ενέργεια φορτισμένα σωματίδια τα οποία συναντούν ανομοιογενή μαγνητικά πεδία και είναι στοχαστική διαδικασία.</a:t>
            </a:r>
          </a:p>
          <a:p>
            <a:pPr>
              <a:buNone/>
            </a:pPr>
            <a:r>
              <a:rPr lang="el-GR" dirty="0" smtClean="0">
                <a:solidFill>
                  <a:schemeClr val="bg2">
                    <a:lumMod val="75000"/>
                  </a:schemeClr>
                </a:solidFill>
              </a:rPr>
              <a:t>    Ο ακριβής τρόπος που συναντούν αυτά τα πεδία διαχωρίζεται σε δύο τρόπους τους μηχανισμούς </a:t>
            </a:r>
            <a:r>
              <a:rPr lang="en-US" dirty="0" smtClean="0">
                <a:solidFill>
                  <a:schemeClr val="bg2">
                    <a:lumMod val="75000"/>
                  </a:schemeClr>
                </a:solidFill>
              </a:rPr>
              <a:t>Fermi </a:t>
            </a:r>
            <a:r>
              <a:rPr lang="el-GR" dirty="0" smtClean="0">
                <a:solidFill>
                  <a:schemeClr val="bg2">
                    <a:lumMod val="75000"/>
                  </a:schemeClr>
                </a:solidFill>
              </a:rPr>
              <a:t>πρώτης και δεύτερης τάξης.</a:t>
            </a:r>
          </a:p>
          <a:p>
            <a:pPr>
              <a:buNone/>
            </a:pPr>
            <a:r>
              <a:rPr lang="el-GR" dirty="0" smtClean="0">
                <a:solidFill>
                  <a:schemeClr val="bg2">
                    <a:lumMod val="75000"/>
                  </a:schemeClr>
                </a:solidFill>
              </a:rPr>
              <a:t>    Γενικά όμως σκεφτόμαστε ελαστικές σκεδάσεις σωματιδίων με πλάσμα.   </a:t>
            </a:r>
            <a:endParaRPr lang="el-GR" dirty="0">
              <a:solidFill>
                <a:schemeClr val="bg2">
                  <a:lumMod val="75000"/>
                </a:schemeClr>
              </a:solidFill>
            </a:endParaRPr>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2049"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000496" y="4143380"/>
            <a:ext cx="1928826" cy="3746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205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428860" y="4714884"/>
            <a:ext cx="1143008" cy="3313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54" name="Rectangle 6"/>
          <p:cNvSpPr>
            <a:spLocks noChangeArrowheads="1"/>
          </p:cNvSpPr>
          <p:nvPr/>
        </p:nvSpPr>
        <p:spPr bwMode="auto">
          <a:xfrm>
            <a:off x="0" y="21429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2053"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357554" y="5929330"/>
            <a:ext cx="1809750" cy="676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55" name="Rectangle 7"/>
          <p:cNvSpPr>
            <a:spLocks noChangeArrowheads="1"/>
          </p:cNvSpPr>
          <p:nvPr/>
        </p:nvSpPr>
        <p:spPr bwMode="auto">
          <a:xfrm>
            <a:off x="0" y="1133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11 - TextBox"/>
          <p:cNvSpPr txBox="1"/>
          <p:nvPr/>
        </p:nvSpPr>
        <p:spPr>
          <a:xfrm>
            <a:off x="285720" y="4071942"/>
            <a:ext cx="4214842" cy="430887"/>
          </a:xfrm>
          <a:prstGeom prst="rect">
            <a:avLst/>
          </a:prstGeom>
          <a:noFill/>
        </p:spPr>
        <p:txBody>
          <a:bodyPr wrap="square" rtlCol="0">
            <a:spAutoFit/>
          </a:bodyPr>
          <a:lstStyle/>
          <a:p>
            <a:r>
              <a:rPr lang="el-GR" sz="2200" dirty="0" smtClean="0">
                <a:solidFill>
                  <a:schemeClr val="bg2">
                    <a:lumMod val="75000"/>
                  </a:schemeClr>
                </a:solidFill>
              </a:rPr>
              <a:t>Ξεκινάμε με την υπόθεση ότι:</a:t>
            </a:r>
            <a:endParaRPr lang="el-GR" sz="2200" dirty="0">
              <a:solidFill>
                <a:schemeClr val="bg2">
                  <a:lumMod val="75000"/>
                </a:schemeClr>
              </a:solidFill>
            </a:endParaRPr>
          </a:p>
        </p:txBody>
      </p:sp>
      <p:sp>
        <p:nvSpPr>
          <p:cNvPr id="13" name="12 - TextBox"/>
          <p:cNvSpPr txBox="1"/>
          <p:nvPr/>
        </p:nvSpPr>
        <p:spPr>
          <a:xfrm>
            <a:off x="285720" y="4643446"/>
            <a:ext cx="3286148" cy="430887"/>
          </a:xfrm>
          <a:prstGeom prst="rect">
            <a:avLst/>
          </a:prstGeom>
          <a:noFill/>
        </p:spPr>
        <p:txBody>
          <a:bodyPr wrap="square" rtlCol="0">
            <a:spAutoFit/>
          </a:bodyPr>
          <a:lstStyle/>
          <a:p>
            <a:r>
              <a:rPr lang="el-GR" sz="2200" dirty="0" smtClean="0">
                <a:solidFill>
                  <a:schemeClr val="bg2">
                    <a:lumMod val="75000"/>
                  </a:schemeClr>
                </a:solidFill>
              </a:rPr>
              <a:t>Επίσης λέμε ότι: </a:t>
            </a:r>
            <a:endParaRPr lang="el-GR" sz="2200" dirty="0">
              <a:solidFill>
                <a:schemeClr val="bg2">
                  <a:lumMod val="75000"/>
                </a:schemeClr>
              </a:solidFill>
            </a:endParaRPr>
          </a:p>
        </p:txBody>
      </p:sp>
      <p:sp>
        <p:nvSpPr>
          <p:cNvPr id="14" name="13 - TextBox"/>
          <p:cNvSpPr txBox="1"/>
          <p:nvPr/>
        </p:nvSpPr>
        <p:spPr>
          <a:xfrm>
            <a:off x="285720" y="5143512"/>
            <a:ext cx="8572560" cy="646331"/>
          </a:xfrm>
          <a:prstGeom prst="rect">
            <a:avLst/>
          </a:prstGeom>
          <a:noFill/>
        </p:spPr>
        <p:txBody>
          <a:bodyPr wrap="square" rtlCol="0">
            <a:spAutoFit/>
          </a:bodyPr>
          <a:lstStyle/>
          <a:p>
            <a:r>
              <a:rPr lang="el-GR" dirty="0" smtClean="0">
                <a:solidFill>
                  <a:schemeClr val="bg2">
                    <a:lumMod val="75000"/>
                  </a:schemeClr>
                </a:solidFill>
              </a:rPr>
              <a:t>Αν με  χρήση των παραπάνω υποθέσεων υπολογίσουμε μεγέθη εξαρτώμενα από την ενέργεια ανακαλύπτουμε πως υπάρχει  εξάρτηση  από το  </a:t>
            </a:r>
            <a:r>
              <a:rPr lang="el-GR" dirty="0" err="1" smtClean="0">
                <a:solidFill>
                  <a:schemeClr val="bg2">
                    <a:lumMod val="75000"/>
                  </a:schemeClr>
                </a:solidFill>
              </a:rPr>
              <a:t>Ε^α</a:t>
            </a:r>
            <a:r>
              <a:rPr lang="el-GR" dirty="0" smtClean="0">
                <a:solidFill>
                  <a:schemeClr val="bg2">
                    <a:lumMod val="75000"/>
                  </a:schemeClr>
                </a:solidFill>
              </a:rPr>
              <a:t>  με:      </a:t>
            </a:r>
            <a:endParaRPr lang="el-GR" dirty="0">
              <a:solidFill>
                <a:schemeClr val="bg2">
                  <a:lumMod val="75000"/>
                </a:schemeClr>
              </a:solidFill>
            </a:endParaRPr>
          </a:p>
        </p:txBody>
      </p:sp>
      <p:sp>
        <p:nvSpPr>
          <p:cNvPr id="2057"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sp>
        <p:nvSpPr>
          <p:cNvPr id="2058" name="Rectangle 10"/>
          <p:cNvSpPr>
            <a:spLocks noChangeArrowheads="1"/>
          </p:cNvSpPr>
          <p:nvPr/>
        </p:nvSpPr>
        <p:spPr bwMode="auto">
          <a:xfrm>
            <a:off x="0" y="800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49"/>
                                        </p:tgtEl>
                                        <p:attrNameLst>
                                          <p:attrName>style.visibility</p:attrName>
                                        </p:attrNameLst>
                                      </p:cBhvr>
                                      <p:to>
                                        <p:strVal val="visible"/>
                                      </p:to>
                                    </p:set>
                                    <p:anim calcmode="lin" valueType="num">
                                      <p:cBhvr additive="base">
                                        <p:cTn id="11" dur="500" fill="hold"/>
                                        <p:tgtEl>
                                          <p:spTgt spid="2049"/>
                                        </p:tgtEl>
                                        <p:attrNameLst>
                                          <p:attrName>ppt_x</p:attrName>
                                        </p:attrNameLst>
                                      </p:cBhvr>
                                      <p:tavLst>
                                        <p:tav tm="0">
                                          <p:val>
                                            <p:strVal val="0-#ppt_w/2"/>
                                          </p:val>
                                        </p:tav>
                                        <p:tav tm="100000">
                                          <p:val>
                                            <p:strVal val="#ppt_x"/>
                                          </p:val>
                                        </p:tav>
                                      </p:tavLst>
                                    </p:anim>
                                    <p:anim calcmode="lin" valueType="num">
                                      <p:cBhvr additive="base">
                                        <p:cTn id="12" dur="500" fill="hold"/>
                                        <p:tgtEl>
                                          <p:spTgt spid="204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051"/>
                                        </p:tgtEl>
                                        <p:attrNameLst>
                                          <p:attrName>style.visibility</p:attrName>
                                        </p:attrNameLst>
                                      </p:cBhvr>
                                      <p:to>
                                        <p:strVal val="visible"/>
                                      </p:to>
                                    </p:set>
                                    <p:anim calcmode="lin" valueType="num">
                                      <p:cBhvr additive="base">
                                        <p:cTn id="21" dur="500" fill="hold"/>
                                        <p:tgtEl>
                                          <p:spTgt spid="2051"/>
                                        </p:tgtEl>
                                        <p:attrNameLst>
                                          <p:attrName>ppt_x</p:attrName>
                                        </p:attrNameLst>
                                      </p:cBhvr>
                                      <p:tavLst>
                                        <p:tav tm="0">
                                          <p:val>
                                            <p:strVal val="0-#ppt_w/2"/>
                                          </p:val>
                                        </p:tav>
                                        <p:tav tm="100000">
                                          <p:val>
                                            <p:strVal val="#ppt_x"/>
                                          </p:val>
                                        </p:tav>
                                      </p:tavLst>
                                    </p:anim>
                                    <p:anim calcmode="lin" valueType="num">
                                      <p:cBhvr additive="base">
                                        <p:cTn id="22" dur="500" fill="hold"/>
                                        <p:tgtEl>
                                          <p:spTgt spid="205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53"/>
                                        </p:tgtEl>
                                        <p:attrNameLst>
                                          <p:attrName>style.visibility</p:attrName>
                                        </p:attrNameLst>
                                      </p:cBhvr>
                                      <p:to>
                                        <p:strVal val="visible"/>
                                      </p:to>
                                    </p:set>
                                    <p:anim calcmode="lin" valueType="num">
                                      <p:cBhvr additive="base">
                                        <p:cTn id="31" dur="500" fill="hold"/>
                                        <p:tgtEl>
                                          <p:spTgt spid="2053"/>
                                        </p:tgtEl>
                                        <p:attrNameLst>
                                          <p:attrName>ppt_x</p:attrName>
                                        </p:attrNameLst>
                                      </p:cBhvr>
                                      <p:tavLst>
                                        <p:tav tm="0">
                                          <p:val>
                                            <p:strVal val="#ppt_x"/>
                                          </p:val>
                                        </p:tav>
                                        <p:tav tm="100000">
                                          <p:val>
                                            <p:strVal val="#ppt_x"/>
                                          </p:val>
                                        </p:tav>
                                      </p:tavLst>
                                    </p:anim>
                                    <p:anim calcmode="lin" valueType="num">
                                      <p:cBhvr additive="base">
                                        <p:cTn id="32"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28596" y="214290"/>
            <a:ext cx="8229600" cy="1143000"/>
          </a:xfrm>
        </p:spPr>
        <p:txBody>
          <a:bodyPr/>
          <a:lstStyle/>
          <a:p>
            <a:pPr algn="ctr"/>
            <a:r>
              <a:rPr lang="en-US" dirty="0" smtClean="0"/>
              <a:t>2</a:t>
            </a:r>
            <a:r>
              <a:rPr lang="el-GR" baseline="30000" dirty="0" smtClean="0"/>
              <a:t>ης</a:t>
            </a:r>
            <a:r>
              <a:rPr lang="el-GR" dirty="0" smtClean="0"/>
              <a:t> τάξης </a:t>
            </a:r>
            <a:r>
              <a:rPr lang="en-US" dirty="0" smtClean="0"/>
              <a:t>Fermi</a:t>
            </a:r>
            <a:endParaRPr lang="el-GR" dirty="0"/>
          </a:p>
        </p:txBody>
      </p:sp>
      <p:sp>
        <p:nvSpPr>
          <p:cNvPr id="3" name="2 - Θέση περιεχομένου"/>
          <p:cNvSpPr>
            <a:spLocks noGrp="1"/>
          </p:cNvSpPr>
          <p:nvPr>
            <p:ph idx="1"/>
          </p:nvPr>
        </p:nvSpPr>
        <p:spPr>
          <a:xfrm>
            <a:off x="0" y="1500174"/>
            <a:ext cx="9144000" cy="636264"/>
          </a:xfrm>
        </p:spPr>
        <p:txBody>
          <a:bodyPr>
            <a:normAutofit/>
          </a:bodyPr>
          <a:lstStyle/>
          <a:p>
            <a:pPr algn="ctr">
              <a:buNone/>
            </a:pPr>
            <a:r>
              <a:rPr lang="el-GR" sz="2000" dirty="0" smtClean="0"/>
              <a:t>Αναφέρεται στην συνάντηση σωματιδίων με πλάσμα του </a:t>
            </a:r>
            <a:r>
              <a:rPr lang="el-GR" sz="2000" dirty="0" err="1" smtClean="0"/>
              <a:t>μεσοαστρικού</a:t>
            </a:r>
            <a:r>
              <a:rPr lang="el-GR" sz="2000" dirty="0" smtClean="0"/>
              <a:t> χώρου</a:t>
            </a:r>
            <a:r>
              <a:rPr lang="el-GR" sz="1800" dirty="0" smtClean="0"/>
              <a:t>.</a:t>
            </a:r>
            <a:endParaRPr lang="el-GR" sz="1800" dirty="0"/>
          </a:p>
        </p:txBody>
      </p:sp>
      <p:pic>
        <p:nvPicPr>
          <p:cNvPr id="27650" name="Picture 2"/>
          <p:cNvPicPr>
            <a:picLocks noChangeAspect="1" noChangeArrowheads="1"/>
          </p:cNvPicPr>
          <p:nvPr/>
        </p:nvPicPr>
        <p:blipFill>
          <a:blip r:embed="rId2" cstate="print"/>
          <a:srcRect/>
          <a:stretch>
            <a:fillRect/>
          </a:stretch>
        </p:blipFill>
        <p:spPr bwMode="auto">
          <a:xfrm>
            <a:off x="1285852" y="2071678"/>
            <a:ext cx="6182178" cy="1357322"/>
          </a:xfrm>
          <a:prstGeom prst="rect">
            <a:avLst/>
          </a:prstGeom>
          <a:noFill/>
          <a:ln w="9525">
            <a:noFill/>
            <a:miter lim="800000"/>
            <a:headEnd/>
            <a:tailEnd/>
          </a:ln>
          <a:effectLst/>
        </p:spPr>
      </p:pic>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2765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57158" y="3500438"/>
            <a:ext cx="4482607" cy="547687"/>
          </a:xfrm>
          <a:prstGeom prst="rect">
            <a:avLst/>
          </a:prstGeom>
          <a:noFill/>
        </p:spPr>
      </p:pic>
      <p:sp>
        <p:nvSpPr>
          <p:cNvPr id="276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27653"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857620" y="4143380"/>
            <a:ext cx="4857784" cy="511976"/>
          </a:xfrm>
          <a:prstGeom prst="rect">
            <a:avLst/>
          </a:prstGeom>
          <a:noFill/>
        </p:spPr>
      </p:pic>
      <p:sp>
        <p:nvSpPr>
          <p:cNvPr id="27655" name="Rectangle 7"/>
          <p:cNvSpPr>
            <a:spLocks noChangeArrowheads="1"/>
          </p:cNvSpPr>
          <p:nvPr/>
        </p:nvSpPr>
        <p:spPr bwMode="auto">
          <a:xfrm>
            <a:off x="0" y="9334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27656"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85720" y="4643446"/>
            <a:ext cx="3143272" cy="646616"/>
          </a:xfrm>
          <a:prstGeom prst="rect">
            <a:avLst/>
          </a:prstGeom>
          <a:noFill/>
        </p:spPr>
      </p:pic>
      <p:sp>
        <p:nvSpPr>
          <p:cNvPr id="2765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27658" name="Picture 10"/>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643570" y="4929198"/>
            <a:ext cx="1071570" cy="626456"/>
          </a:xfrm>
          <a:prstGeom prst="rect">
            <a:avLst/>
          </a:prstGeom>
          <a:noFill/>
        </p:spPr>
      </p:pic>
      <p:sp>
        <p:nvSpPr>
          <p:cNvPr id="27660" name="Rectangle 12"/>
          <p:cNvSpPr>
            <a:spLocks noChangeArrowheads="1"/>
          </p:cNvSpPr>
          <p:nvPr/>
        </p:nvSpPr>
        <p:spPr bwMode="auto">
          <a:xfrm>
            <a:off x="0" y="11811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2066925" algn="l"/>
              </a:tabLst>
            </a:pPr>
            <a:endParaRPr kumimoji="0" lang="el-GR" sz="1800" b="0" i="0" u="none" strike="noStrike" cap="none" normalizeH="0" baseline="0" smtClean="0">
              <a:ln>
                <a:noFill/>
              </a:ln>
              <a:solidFill>
                <a:schemeClr val="tx1"/>
              </a:solidFill>
              <a:effectLst/>
              <a:latin typeface="Arial" pitchFamily="34" charset="0"/>
              <a:cs typeface="Arial" pitchFamily="34" charset="0"/>
            </a:endParaRPr>
          </a:p>
        </p:txBody>
      </p:sp>
      <p:sp>
        <p:nvSpPr>
          <p:cNvPr id="16" name="15 - TextBox"/>
          <p:cNvSpPr txBox="1"/>
          <p:nvPr/>
        </p:nvSpPr>
        <p:spPr>
          <a:xfrm>
            <a:off x="928662" y="5715016"/>
            <a:ext cx="7000924" cy="646331"/>
          </a:xfrm>
          <a:prstGeom prst="rect">
            <a:avLst/>
          </a:prstGeom>
          <a:noFill/>
        </p:spPr>
        <p:txBody>
          <a:bodyPr wrap="square" rtlCol="0">
            <a:spAutoFit/>
          </a:bodyPr>
          <a:lstStyle/>
          <a:p>
            <a:pPr algn="ctr"/>
            <a:r>
              <a:rPr lang="el-GR" dirty="0" smtClean="0"/>
              <a:t>Στην αναλυτική απόδειξη  για όλες τις γωνίες </a:t>
            </a:r>
            <a:r>
              <a:rPr lang="en-US" b="1" dirty="0" smtClean="0"/>
              <a:t>v</a:t>
            </a:r>
            <a:r>
              <a:rPr lang="en-US" dirty="0" smtClean="0"/>
              <a:t> </a:t>
            </a:r>
            <a:r>
              <a:rPr lang="el-GR" dirty="0" smtClean="0"/>
              <a:t>και </a:t>
            </a:r>
            <a:r>
              <a:rPr lang="en-US" b="1" dirty="0" smtClean="0"/>
              <a:t>V</a:t>
            </a:r>
            <a:r>
              <a:rPr lang="el-GR" dirty="0" smtClean="0"/>
              <a:t> με </a:t>
            </a:r>
            <a:r>
              <a:rPr lang="en-US" dirty="0" smtClean="0"/>
              <a:t>v=c </a:t>
            </a:r>
            <a:r>
              <a:rPr lang="el-GR" dirty="0" smtClean="0"/>
              <a:t>και </a:t>
            </a:r>
            <a:r>
              <a:rPr lang="en-US" dirty="0" smtClean="0"/>
              <a:t>V&lt;&lt;c </a:t>
            </a:r>
            <a:r>
              <a:rPr lang="el-GR" dirty="0" smtClean="0"/>
              <a:t>βρίσκουμε</a:t>
            </a:r>
            <a:r>
              <a:rPr lang="en-US" dirty="0" smtClean="0"/>
              <a:t> </a:t>
            </a:r>
            <a:r>
              <a:rPr lang="el-GR" dirty="0" smtClean="0"/>
              <a:t> την ίδια σχέση με  ένα 4/3 στο δεύτερο μέλος.  </a:t>
            </a:r>
            <a:endParaRPr lang="el-G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51"/>
                                        </p:tgtEl>
                                        <p:attrNameLst>
                                          <p:attrName>style.visibility</p:attrName>
                                        </p:attrNameLst>
                                      </p:cBhvr>
                                      <p:to>
                                        <p:strVal val="visible"/>
                                      </p:to>
                                    </p:set>
                                    <p:anim calcmode="lin" valueType="num">
                                      <p:cBhvr additive="base">
                                        <p:cTn id="7" dur="500" fill="hold"/>
                                        <p:tgtEl>
                                          <p:spTgt spid="27651"/>
                                        </p:tgtEl>
                                        <p:attrNameLst>
                                          <p:attrName>ppt_x</p:attrName>
                                        </p:attrNameLst>
                                      </p:cBhvr>
                                      <p:tavLst>
                                        <p:tav tm="0">
                                          <p:val>
                                            <p:strVal val="#ppt_x"/>
                                          </p:val>
                                        </p:tav>
                                        <p:tav tm="100000">
                                          <p:val>
                                            <p:strVal val="#ppt_x"/>
                                          </p:val>
                                        </p:tav>
                                      </p:tavLst>
                                    </p:anim>
                                    <p:anim calcmode="lin" valueType="num">
                                      <p:cBhvr additive="base">
                                        <p:cTn id="8" dur="500" fill="hold"/>
                                        <p:tgtEl>
                                          <p:spTgt spid="276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653"/>
                                        </p:tgtEl>
                                        <p:attrNameLst>
                                          <p:attrName>style.visibility</p:attrName>
                                        </p:attrNameLst>
                                      </p:cBhvr>
                                      <p:to>
                                        <p:strVal val="visible"/>
                                      </p:to>
                                    </p:set>
                                    <p:anim calcmode="lin" valueType="num">
                                      <p:cBhvr additive="base">
                                        <p:cTn id="13" dur="500" fill="hold"/>
                                        <p:tgtEl>
                                          <p:spTgt spid="27653"/>
                                        </p:tgtEl>
                                        <p:attrNameLst>
                                          <p:attrName>ppt_x</p:attrName>
                                        </p:attrNameLst>
                                      </p:cBhvr>
                                      <p:tavLst>
                                        <p:tav tm="0">
                                          <p:val>
                                            <p:strVal val="#ppt_x"/>
                                          </p:val>
                                        </p:tav>
                                        <p:tav tm="100000">
                                          <p:val>
                                            <p:strVal val="#ppt_x"/>
                                          </p:val>
                                        </p:tav>
                                      </p:tavLst>
                                    </p:anim>
                                    <p:anim calcmode="lin" valueType="num">
                                      <p:cBhvr additive="base">
                                        <p:cTn id="14" dur="500" fill="hold"/>
                                        <p:tgtEl>
                                          <p:spTgt spid="2765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27656"/>
                                        </p:tgtEl>
                                        <p:attrNameLst>
                                          <p:attrName>style.visibility</p:attrName>
                                        </p:attrNameLst>
                                      </p:cBhvr>
                                      <p:to>
                                        <p:strVal val="visible"/>
                                      </p:to>
                                    </p:set>
                                    <p:animEffect transition="in" filter="blinds(horizontal)">
                                      <p:cBhvr>
                                        <p:cTn id="19" dur="500"/>
                                        <p:tgtEl>
                                          <p:spTgt spid="2765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7658"/>
                                        </p:tgtEl>
                                        <p:attrNameLst>
                                          <p:attrName>style.visibility</p:attrName>
                                        </p:attrNameLst>
                                      </p:cBhvr>
                                      <p:to>
                                        <p:strVal val="visible"/>
                                      </p:to>
                                    </p:set>
                                    <p:anim calcmode="lin" valueType="num">
                                      <p:cBhvr additive="base">
                                        <p:cTn id="24" dur="500" fill="hold"/>
                                        <p:tgtEl>
                                          <p:spTgt spid="27658"/>
                                        </p:tgtEl>
                                        <p:attrNameLst>
                                          <p:attrName>ppt_x</p:attrName>
                                        </p:attrNameLst>
                                      </p:cBhvr>
                                      <p:tavLst>
                                        <p:tav tm="0">
                                          <p:val>
                                            <p:strVal val="#ppt_x"/>
                                          </p:val>
                                        </p:tav>
                                        <p:tav tm="100000">
                                          <p:val>
                                            <p:strVal val="#ppt_x"/>
                                          </p:val>
                                        </p:tav>
                                      </p:tavLst>
                                    </p:anim>
                                    <p:anim calcmode="lin" valueType="num">
                                      <p:cBhvr additive="base">
                                        <p:cTn id="25" dur="500" fill="hold"/>
                                        <p:tgtEl>
                                          <p:spTgt spid="2765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0-#ppt_w/2"/>
                                          </p:val>
                                        </p:tav>
                                        <p:tav tm="100000">
                                          <p:val>
                                            <p:strVal val="#ppt_x"/>
                                          </p:val>
                                        </p:tav>
                                      </p:tavLst>
                                    </p:anim>
                                    <p:anim calcmode="lin" valueType="num">
                                      <p:cBhvr additive="base">
                                        <p:cTn id="31"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28596" y="285728"/>
            <a:ext cx="8229600" cy="1143000"/>
          </a:xfrm>
        </p:spPr>
        <p:txBody>
          <a:bodyPr/>
          <a:lstStyle/>
          <a:p>
            <a:pPr algn="ctr"/>
            <a:r>
              <a:rPr lang="el-GR" dirty="0" smtClean="0"/>
              <a:t>1</a:t>
            </a:r>
            <a:r>
              <a:rPr lang="el-GR" baseline="30000" dirty="0" smtClean="0"/>
              <a:t>ης</a:t>
            </a:r>
            <a:r>
              <a:rPr lang="el-GR" dirty="0" smtClean="0"/>
              <a:t> τάξης </a:t>
            </a:r>
            <a:r>
              <a:rPr lang="en-US" dirty="0" smtClean="0"/>
              <a:t>Fermi </a:t>
            </a:r>
            <a:r>
              <a:rPr lang="el-GR" dirty="0" smtClean="0"/>
              <a:t>ή </a:t>
            </a:r>
            <a:r>
              <a:rPr lang="en-US" dirty="0" smtClean="0"/>
              <a:t>DSAM</a:t>
            </a:r>
            <a:endParaRPr lang="el-GR" dirty="0"/>
          </a:p>
        </p:txBody>
      </p:sp>
      <p:sp>
        <p:nvSpPr>
          <p:cNvPr id="3" name="2 - Θέση περιεχομένου"/>
          <p:cNvSpPr>
            <a:spLocks noGrp="1"/>
          </p:cNvSpPr>
          <p:nvPr>
            <p:ph idx="1"/>
          </p:nvPr>
        </p:nvSpPr>
        <p:spPr>
          <a:xfrm>
            <a:off x="0" y="1643050"/>
            <a:ext cx="9144000" cy="493388"/>
          </a:xfrm>
        </p:spPr>
        <p:txBody>
          <a:bodyPr>
            <a:normAutofit/>
          </a:bodyPr>
          <a:lstStyle/>
          <a:p>
            <a:pPr algn="ctr">
              <a:buNone/>
            </a:pPr>
            <a:r>
              <a:rPr lang="el-GR" dirty="0" smtClean="0"/>
              <a:t>Αναφέρεται σε κρουστικά κύματα στο </a:t>
            </a:r>
            <a:r>
              <a:rPr lang="el-GR" dirty="0" err="1" smtClean="0"/>
              <a:t>μεσοαστρικό</a:t>
            </a:r>
            <a:r>
              <a:rPr lang="el-GR" dirty="0" smtClean="0"/>
              <a:t> χώρο</a:t>
            </a:r>
            <a:endParaRPr lang="el-GR" dirty="0"/>
          </a:p>
        </p:txBody>
      </p:sp>
      <p:pic>
        <p:nvPicPr>
          <p:cNvPr id="28674" name="Picture 2" descr="C:\Users\user\Desktop\Χωρίς τίτλο.png"/>
          <p:cNvPicPr>
            <a:picLocks noChangeAspect="1" noChangeArrowheads="1"/>
          </p:cNvPicPr>
          <p:nvPr/>
        </p:nvPicPr>
        <p:blipFill>
          <a:blip r:embed="rId2" cstate="print"/>
          <a:srcRect/>
          <a:stretch>
            <a:fillRect/>
          </a:stretch>
        </p:blipFill>
        <p:spPr bwMode="auto">
          <a:xfrm>
            <a:off x="2500298" y="2143116"/>
            <a:ext cx="3567120" cy="1571635"/>
          </a:xfrm>
          <a:prstGeom prst="rect">
            <a:avLst/>
          </a:prstGeom>
          <a:noFill/>
        </p:spPr>
      </p:pic>
      <p:sp>
        <p:nvSpPr>
          <p:cNvPr id="28676"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28675"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1472" y="3929066"/>
            <a:ext cx="7429656" cy="596139"/>
          </a:xfrm>
          <a:prstGeom prst="rect">
            <a:avLst/>
          </a:prstGeom>
          <a:noFill/>
        </p:spPr>
      </p:pic>
      <p:sp>
        <p:nvSpPr>
          <p:cNvPr id="28677" name="Rectangle 5"/>
          <p:cNvSpPr>
            <a:spLocks noChangeArrowheads="1"/>
          </p:cNvSpPr>
          <p:nvPr/>
        </p:nvSpPr>
        <p:spPr bwMode="auto">
          <a:xfrm>
            <a:off x="0" y="8858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chemeClr val="tx1"/>
              </a:solidFill>
              <a:effectLst/>
              <a:latin typeface="Arial" pitchFamily="34" charset="0"/>
              <a:cs typeface="Arial" pitchFamily="34" charset="0"/>
            </a:endParaRPr>
          </a:p>
        </p:txBody>
      </p:sp>
      <p:sp>
        <p:nvSpPr>
          <p:cNvPr id="28679"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28678"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1472" y="4929198"/>
            <a:ext cx="5715040" cy="847725"/>
          </a:xfrm>
          <a:prstGeom prst="rect">
            <a:avLst/>
          </a:prstGeom>
          <a:noFill/>
        </p:spPr>
      </p:pic>
      <p:sp>
        <p:nvSpPr>
          <p:cNvPr id="12" name="11 - TextBox"/>
          <p:cNvSpPr txBox="1"/>
          <p:nvPr/>
        </p:nvSpPr>
        <p:spPr>
          <a:xfrm>
            <a:off x="500034" y="5929330"/>
            <a:ext cx="6929486" cy="369332"/>
          </a:xfrm>
          <a:prstGeom prst="rect">
            <a:avLst/>
          </a:prstGeom>
          <a:noFill/>
        </p:spPr>
        <p:txBody>
          <a:bodyPr wrap="square" rtlCol="0">
            <a:spAutoFit/>
          </a:bodyPr>
          <a:lstStyle/>
          <a:p>
            <a:r>
              <a:rPr lang="el-GR" dirty="0" smtClean="0"/>
              <a:t>Στην αναλυτικότερη απόδειξη εμφανίζεται πάλι το 4/3 αντί του 2.</a:t>
            </a:r>
            <a:endParaRPr lang="el-GR" dirty="0"/>
          </a:p>
        </p:txBody>
      </p:sp>
      <p:sp>
        <p:nvSpPr>
          <p:cNvPr id="14" name="13 - TextBox"/>
          <p:cNvSpPr txBox="1"/>
          <p:nvPr/>
        </p:nvSpPr>
        <p:spPr>
          <a:xfrm>
            <a:off x="500034" y="6357958"/>
            <a:ext cx="6500858" cy="369332"/>
          </a:xfrm>
          <a:prstGeom prst="rect">
            <a:avLst/>
          </a:prstGeom>
          <a:noFill/>
        </p:spPr>
        <p:txBody>
          <a:bodyPr wrap="square" rtlCol="0">
            <a:spAutoFit/>
          </a:bodyPr>
          <a:lstStyle/>
          <a:p>
            <a:r>
              <a:rPr lang="el-GR" dirty="0" smtClean="0"/>
              <a:t>Παρόμοιο αποτέλεσμα έχουμε αν θεωρήσουμε δύο </a:t>
            </a:r>
            <a:r>
              <a:rPr lang="en-US" dirty="0" smtClean="0"/>
              <a:t>shock fronts.</a:t>
            </a:r>
            <a:endParaRPr lang="el-G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additive="base">
                                        <p:cTn id="7" dur="500" fill="hold"/>
                                        <p:tgtEl>
                                          <p:spTgt spid="28675"/>
                                        </p:tgtEl>
                                        <p:attrNameLst>
                                          <p:attrName>ppt_x</p:attrName>
                                        </p:attrNameLst>
                                      </p:cBhvr>
                                      <p:tavLst>
                                        <p:tav tm="0">
                                          <p:val>
                                            <p:strVal val="#ppt_x"/>
                                          </p:val>
                                        </p:tav>
                                        <p:tav tm="100000">
                                          <p:val>
                                            <p:strVal val="#ppt_x"/>
                                          </p:val>
                                        </p:tav>
                                      </p:tavLst>
                                    </p:anim>
                                    <p:anim calcmode="lin" valueType="num">
                                      <p:cBhvr additive="base">
                                        <p:cTn id="8" dur="500" fill="hold"/>
                                        <p:tgtEl>
                                          <p:spTgt spid="286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678"/>
                                        </p:tgtEl>
                                        <p:attrNameLst>
                                          <p:attrName>style.visibility</p:attrName>
                                        </p:attrNameLst>
                                      </p:cBhvr>
                                      <p:to>
                                        <p:strVal val="visible"/>
                                      </p:to>
                                    </p:set>
                                    <p:anim calcmode="lin" valueType="num">
                                      <p:cBhvr additive="base">
                                        <p:cTn id="13" dur="500" fill="hold"/>
                                        <p:tgtEl>
                                          <p:spTgt spid="28678"/>
                                        </p:tgtEl>
                                        <p:attrNameLst>
                                          <p:attrName>ppt_x</p:attrName>
                                        </p:attrNameLst>
                                      </p:cBhvr>
                                      <p:tavLst>
                                        <p:tav tm="0">
                                          <p:val>
                                            <p:strVal val="#ppt_x"/>
                                          </p:val>
                                        </p:tav>
                                        <p:tav tm="100000">
                                          <p:val>
                                            <p:strVal val="#ppt_x"/>
                                          </p:val>
                                        </p:tav>
                                      </p:tavLst>
                                    </p:anim>
                                    <p:anim calcmode="lin" valueType="num">
                                      <p:cBhvr additive="base">
                                        <p:cTn id="14" dur="500" fill="hold"/>
                                        <p:tgtEl>
                                          <p:spTgt spid="2867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user\Desktop\PIA09178-1920x1200.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2" name="1 - Τίτλος"/>
          <p:cNvSpPr>
            <a:spLocks noGrp="1"/>
          </p:cNvSpPr>
          <p:nvPr>
            <p:ph type="title"/>
          </p:nvPr>
        </p:nvSpPr>
        <p:spPr>
          <a:xfrm>
            <a:off x="500034" y="214290"/>
            <a:ext cx="8229600" cy="1143000"/>
          </a:xfrm>
        </p:spPr>
        <p:txBody>
          <a:bodyPr/>
          <a:lstStyle/>
          <a:p>
            <a:pPr algn="ctr"/>
            <a:r>
              <a:rPr lang="el-GR" dirty="0" smtClean="0">
                <a:solidFill>
                  <a:srgbClr val="FFFF00"/>
                </a:solidFill>
              </a:rPr>
              <a:t>Εκτίμηση και Συμπεράσματα</a:t>
            </a:r>
            <a:endParaRPr lang="el-GR" dirty="0">
              <a:solidFill>
                <a:srgbClr val="FFFF00"/>
              </a:solidFill>
            </a:endParaRPr>
          </a:p>
        </p:txBody>
      </p:sp>
      <p:sp>
        <p:nvSpPr>
          <p:cNvPr id="3" name="2 - Θέση περιεχομένου"/>
          <p:cNvSpPr>
            <a:spLocks noGrp="1"/>
          </p:cNvSpPr>
          <p:nvPr>
            <p:ph idx="1"/>
          </p:nvPr>
        </p:nvSpPr>
        <p:spPr>
          <a:xfrm>
            <a:off x="457200" y="1571612"/>
            <a:ext cx="8229600" cy="4752988"/>
          </a:xfrm>
        </p:spPr>
        <p:txBody>
          <a:bodyPr>
            <a:normAutofit fontScale="85000" lnSpcReduction="20000"/>
          </a:bodyPr>
          <a:lstStyle/>
          <a:p>
            <a:r>
              <a:rPr lang="el-GR" dirty="0" smtClean="0">
                <a:solidFill>
                  <a:srgbClr val="FFFF00"/>
                </a:solidFill>
              </a:rPr>
              <a:t>Παρά τις όλες υποθέσεις που έγιναν(</a:t>
            </a:r>
            <a:r>
              <a:rPr lang="en-US" dirty="0" err="1" smtClean="0">
                <a:solidFill>
                  <a:srgbClr val="FFFF00"/>
                </a:solidFill>
              </a:rPr>
              <a:t>collisionlessly</a:t>
            </a:r>
            <a:r>
              <a:rPr lang="en-US" dirty="0" smtClean="0">
                <a:solidFill>
                  <a:srgbClr val="FFFF00"/>
                </a:solidFill>
              </a:rPr>
              <a:t> scatter, low density gas clouds</a:t>
            </a:r>
            <a:r>
              <a:rPr lang="el-GR" dirty="0" smtClean="0">
                <a:solidFill>
                  <a:srgbClr val="FFFF00"/>
                </a:solidFill>
              </a:rPr>
              <a:t>)</a:t>
            </a:r>
            <a:r>
              <a:rPr lang="en-US" dirty="0" smtClean="0">
                <a:solidFill>
                  <a:srgbClr val="FFFF00"/>
                </a:solidFill>
              </a:rPr>
              <a:t> </a:t>
            </a:r>
            <a:r>
              <a:rPr lang="el-GR" dirty="0" smtClean="0">
                <a:solidFill>
                  <a:srgbClr val="FFFF00"/>
                </a:solidFill>
              </a:rPr>
              <a:t>τα αποτελέσματά μας είναι ποιοτικά σωστά και συμπίπτουν με τα πιο προχωρημένα μοντέλα.</a:t>
            </a:r>
          </a:p>
          <a:p>
            <a:r>
              <a:rPr lang="el-GR" dirty="0" smtClean="0">
                <a:solidFill>
                  <a:srgbClr val="FFFF00"/>
                </a:solidFill>
              </a:rPr>
              <a:t>Στον μηχανισμό </a:t>
            </a:r>
            <a:r>
              <a:rPr lang="en-US" dirty="0" smtClean="0">
                <a:solidFill>
                  <a:srgbClr val="FFFF00"/>
                </a:solidFill>
              </a:rPr>
              <a:t>Fermi </a:t>
            </a:r>
            <a:r>
              <a:rPr lang="el-GR" dirty="0" smtClean="0">
                <a:solidFill>
                  <a:srgbClr val="FFFF00"/>
                </a:solidFill>
              </a:rPr>
              <a:t>θεωρούμε μεγάλες διαφορές ταχυτήτων υψωμένες στο τετράγωνο επομένως απαιτείται μεγάλος χρόνος σε σχέση με το </a:t>
            </a:r>
            <a:r>
              <a:rPr lang="en-US" dirty="0" smtClean="0">
                <a:solidFill>
                  <a:srgbClr val="FFFF00"/>
                </a:solidFill>
              </a:rPr>
              <a:t>DSAM</a:t>
            </a:r>
            <a:r>
              <a:rPr lang="el-GR" dirty="0" smtClean="0">
                <a:solidFill>
                  <a:srgbClr val="FFFF00"/>
                </a:solidFill>
              </a:rPr>
              <a:t> ώστε να φτάσει τις αντίστοιχες ενέργειες.</a:t>
            </a:r>
          </a:p>
          <a:p>
            <a:r>
              <a:rPr lang="el-GR" dirty="0" smtClean="0">
                <a:solidFill>
                  <a:srgbClr val="FFFF00"/>
                </a:solidFill>
              </a:rPr>
              <a:t>Σύμφωνα με τον αναλυτικό υπολογισμό για μέγιστες εκρήξεις ο μηχανισμός </a:t>
            </a:r>
            <a:r>
              <a:rPr lang="en-US" dirty="0" smtClean="0">
                <a:solidFill>
                  <a:srgbClr val="FFFF00"/>
                </a:solidFill>
              </a:rPr>
              <a:t>DSAM</a:t>
            </a:r>
            <a:r>
              <a:rPr lang="el-GR" dirty="0" smtClean="0">
                <a:solidFill>
                  <a:srgbClr val="FFFF00"/>
                </a:solidFill>
              </a:rPr>
              <a:t> μπορεί να εξηγήσει ενέργειες έως και Ζ*10^15 </a:t>
            </a:r>
            <a:r>
              <a:rPr lang="en-US" dirty="0" err="1" smtClean="0">
                <a:solidFill>
                  <a:srgbClr val="FFFF00"/>
                </a:solidFill>
              </a:rPr>
              <a:t>eV</a:t>
            </a:r>
            <a:r>
              <a:rPr lang="el-GR" dirty="0" smtClean="0">
                <a:solidFill>
                  <a:srgbClr val="FFFF00"/>
                </a:solidFill>
              </a:rPr>
              <a:t>.Περίπου στις ίδιες ενέργειες έχει το μέγιστό του και ο μηχανισμός </a:t>
            </a:r>
            <a:r>
              <a:rPr lang="en-US" dirty="0" smtClean="0">
                <a:solidFill>
                  <a:srgbClr val="FFFF00"/>
                </a:solidFill>
              </a:rPr>
              <a:t>Fermi.</a:t>
            </a:r>
            <a:endParaRPr lang="el-GR" dirty="0" smtClean="0">
              <a:solidFill>
                <a:srgbClr val="FFFF00"/>
              </a:solidFill>
            </a:endParaRPr>
          </a:p>
          <a:p>
            <a:r>
              <a:rPr lang="el-GR" dirty="0" smtClean="0">
                <a:solidFill>
                  <a:srgbClr val="FFFF00"/>
                </a:solidFill>
              </a:rPr>
              <a:t>Ο μηχανισμός </a:t>
            </a:r>
            <a:r>
              <a:rPr lang="en-US" dirty="0" smtClean="0">
                <a:solidFill>
                  <a:srgbClr val="FFFF00"/>
                </a:solidFill>
              </a:rPr>
              <a:t>Fermi</a:t>
            </a:r>
            <a:r>
              <a:rPr lang="el-GR" dirty="0" smtClean="0">
                <a:solidFill>
                  <a:srgbClr val="FFFF00"/>
                </a:solidFill>
              </a:rPr>
              <a:t> απαιτεί πολλές «συγκρούσεις» του σχετικιστικού σωματιδίου με το μη σχετικιστικό. </a:t>
            </a:r>
          </a:p>
          <a:p>
            <a:r>
              <a:rPr lang="el-GR" dirty="0" smtClean="0">
                <a:solidFill>
                  <a:srgbClr val="FFFF00"/>
                </a:solidFill>
              </a:rPr>
              <a:t>Γενικά και οι δύο μηχανισμοί εξηγούν την εκθετική μείωση με την ενέργεια των σωματιδίων στο παρατηρούμενο φάσμα.</a:t>
            </a:r>
          </a:p>
          <a:p>
            <a:r>
              <a:rPr lang="el-GR" dirty="0" smtClean="0">
                <a:solidFill>
                  <a:srgbClr val="FFFF00"/>
                </a:solidFill>
              </a:rPr>
              <a:t>Ο μηχανισμός </a:t>
            </a:r>
            <a:r>
              <a:rPr lang="en-US" dirty="0" smtClean="0">
                <a:solidFill>
                  <a:srgbClr val="FFFF00"/>
                </a:solidFill>
              </a:rPr>
              <a:t>DSAM </a:t>
            </a:r>
            <a:r>
              <a:rPr lang="el-GR" dirty="0" smtClean="0">
                <a:solidFill>
                  <a:srgbClr val="FFFF00"/>
                </a:solidFill>
              </a:rPr>
              <a:t>είναι ο πλέον αποδεκτός τρόπος για επιτάχυνση σωματιδίων μεταξύ των 10^9 με 10^15 </a:t>
            </a:r>
            <a:r>
              <a:rPr lang="en-US" dirty="0" err="1" smtClean="0">
                <a:solidFill>
                  <a:srgbClr val="FFFF00"/>
                </a:solidFill>
              </a:rPr>
              <a:t>eV</a:t>
            </a:r>
            <a:r>
              <a:rPr lang="el-GR" dirty="0" smtClean="0">
                <a:solidFill>
                  <a:srgbClr val="FFFF00"/>
                </a:solidFill>
              </a:rPr>
              <a:t> .</a:t>
            </a:r>
            <a:endParaRPr lang="el-GR"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user\Desktop\dnews-files-2015-01-pulsar-670x440-150113-jpg.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2" name="1 - Τίτλος"/>
          <p:cNvSpPr>
            <a:spLocks noGrp="1"/>
          </p:cNvSpPr>
          <p:nvPr>
            <p:ph type="title"/>
          </p:nvPr>
        </p:nvSpPr>
        <p:spPr>
          <a:xfrm>
            <a:off x="500034" y="285728"/>
            <a:ext cx="8229600" cy="1143000"/>
          </a:xfrm>
        </p:spPr>
        <p:txBody>
          <a:bodyPr>
            <a:normAutofit/>
          </a:bodyPr>
          <a:lstStyle/>
          <a:p>
            <a:pPr algn="ctr"/>
            <a:r>
              <a:rPr lang="en-US" sz="4400" dirty="0" smtClean="0">
                <a:solidFill>
                  <a:schemeClr val="accent2">
                    <a:lumMod val="60000"/>
                    <a:lumOff val="40000"/>
                  </a:schemeClr>
                </a:solidFill>
              </a:rPr>
              <a:t>Pulsar</a:t>
            </a:r>
            <a:r>
              <a:rPr lang="el-GR" sz="4400" dirty="0" smtClean="0">
                <a:solidFill>
                  <a:schemeClr val="accent2">
                    <a:lumMod val="60000"/>
                    <a:lumOff val="40000"/>
                  </a:schemeClr>
                </a:solidFill>
              </a:rPr>
              <a:t>-</a:t>
            </a:r>
            <a:r>
              <a:rPr lang="en-US" sz="4400" dirty="0" err="1" smtClean="0">
                <a:solidFill>
                  <a:schemeClr val="accent2">
                    <a:lumMod val="60000"/>
                    <a:lumOff val="40000"/>
                  </a:schemeClr>
                </a:solidFill>
              </a:rPr>
              <a:t>Unipolar</a:t>
            </a:r>
            <a:r>
              <a:rPr lang="en-US" sz="4400" dirty="0" smtClean="0">
                <a:solidFill>
                  <a:schemeClr val="accent2">
                    <a:lumMod val="60000"/>
                    <a:lumOff val="40000"/>
                  </a:schemeClr>
                </a:solidFill>
              </a:rPr>
              <a:t> Induction</a:t>
            </a:r>
            <a:endParaRPr lang="el-GR" sz="4400" dirty="0">
              <a:solidFill>
                <a:schemeClr val="accent2">
                  <a:lumMod val="60000"/>
                  <a:lumOff val="40000"/>
                </a:schemeClr>
              </a:solidFill>
            </a:endParaRPr>
          </a:p>
        </p:txBody>
      </p:sp>
      <p:sp>
        <p:nvSpPr>
          <p:cNvPr id="3" name="2 - Θέση περιεχομένου"/>
          <p:cNvSpPr>
            <a:spLocks noGrp="1"/>
          </p:cNvSpPr>
          <p:nvPr>
            <p:ph idx="1"/>
          </p:nvPr>
        </p:nvSpPr>
        <p:spPr>
          <a:xfrm>
            <a:off x="428596" y="1643050"/>
            <a:ext cx="3643338" cy="785818"/>
          </a:xfrm>
        </p:spPr>
        <p:txBody>
          <a:bodyPr>
            <a:normAutofit fontScale="70000" lnSpcReduction="20000"/>
          </a:bodyPr>
          <a:lstStyle/>
          <a:p>
            <a:pPr>
              <a:buNone/>
            </a:pPr>
            <a:r>
              <a:rPr lang="el-GR" dirty="0" smtClean="0">
                <a:solidFill>
                  <a:schemeClr val="accent2">
                    <a:lumMod val="60000"/>
                    <a:lumOff val="40000"/>
                  </a:schemeClr>
                </a:solidFill>
              </a:rPr>
              <a:t>    Υποθέτουμε ότι κατά την κατάρρευση ενός αστέρα διατηρείται  η  </a:t>
            </a:r>
            <a:r>
              <a:rPr lang="el-GR" dirty="0" err="1" smtClean="0">
                <a:solidFill>
                  <a:schemeClr val="accent2">
                    <a:lumMod val="60000"/>
                    <a:lumOff val="40000"/>
                  </a:schemeClr>
                </a:solidFill>
              </a:rPr>
              <a:t>στροφορμή</a:t>
            </a:r>
            <a:r>
              <a:rPr lang="el-GR" dirty="0" smtClean="0">
                <a:solidFill>
                  <a:schemeClr val="accent2">
                    <a:lumMod val="60000"/>
                    <a:lumOff val="40000"/>
                  </a:schemeClr>
                </a:solidFill>
              </a:rPr>
              <a:t> του:  </a:t>
            </a:r>
            <a:endParaRPr lang="el-GR" dirty="0">
              <a:solidFill>
                <a:schemeClr val="accent2">
                  <a:lumMod val="60000"/>
                  <a:lumOff val="40000"/>
                </a:schemeClr>
              </a:solidFill>
            </a:endParaRPr>
          </a:p>
        </p:txBody>
      </p:sp>
      <p:sp>
        <p:nvSpPr>
          <p:cNvPr id="10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10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286248" y="1785926"/>
            <a:ext cx="4514848" cy="5733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6 - TextBox"/>
          <p:cNvSpPr txBox="1"/>
          <p:nvPr/>
        </p:nvSpPr>
        <p:spPr>
          <a:xfrm>
            <a:off x="0" y="285728"/>
            <a:ext cx="3714744" cy="923330"/>
          </a:xfrm>
          <a:prstGeom prst="rect">
            <a:avLst/>
          </a:prstGeom>
          <a:noFill/>
        </p:spPr>
        <p:txBody>
          <a:bodyPr wrap="square" rtlCol="0">
            <a:spAutoFit/>
          </a:bodyPr>
          <a:lstStyle/>
          <a:p>
            <a:r>
              <a:rPr lang="el-GR" dirty="0" smtClean="0">
                <a:solidFill>
                  <a:schemeClr val="accent2">
                    <a:lumMod val="60000"/>
                    <a:lumOff val="40000"/>
                  </a:schemeClr>
                </a:solidFill>
              </a:rPr>
              <a:t>Για </a:t>
            </a:r>
            <a:r>
              <a:rPr lang="en-US" dirty="0" err="1" smtClean="0">
                <a:solidFill>
                  <a:schemeClr val="accent2">
                    <a:lumMod val="60000"/>
                    <a:lumOff val="40000"/>
                  </a:schemeClr>
                </a:solidFill>
              </a:rPr>
              <a:t>R</a:t>
            </a:r>
            <a:r>
              <a:rPr lang="en-US" sz="1400" dirty="0" err="1" smtClean="0">
                <a:solidFill>
                  <a:schemeClr val="accent2">
                    <a:lumMod val="60000"/>
                    <a:lumOff val="40000"/>
                  </a:schemeClr>
                </a:solidFill>
              </a:rPr>
              <a:t>star</a:t>
            </a:r>
            <a:r>
              <a:rPr lang="en-US" dirty="0" smtClean="0">
                <a:solidFill>
                  <a:schemeClr val="accent2">
                    <a:lumMod val="60000"/>
                    <a:lumOff val="40000"/>
                  </a:schemeClr>
                </a:solidFill>
              </a:rPr>
              <a:t>=10</a:t>
            </a:r>
            <a:r>
              <a:rPr lang="en-US" baseline="30000" dirty="0" smtClean="0">
                <a:solidFill>
                  <a:schemeClr val="accent2">
                    <a:lumMod val="60000"/>
                    <a:lumOff val="40000"/>
                  </a:schemeClr>
                </a:solidFill>
              </a:rPr>
              <a:t>6</a:t>
            </a:r>
            <a:r>
              <a:rPr lang="en-US" dirty="0" smtClean="0">
                <a:solidFill>
                  <a:schemeClr val="accent2">
                    <a:lumMod val="60000"/>
                    <a:lumOff val="40000"/>
                  </a:schemeClr>
                </a:solidFill>
              </a:rPr>
              <a:t> km, </a:t>
            </a:r>
            <a:r>
              <a:rPr lang="en-US" dirty="0" err="1" smtClean="0">
                <a:solidFill>
                  <a:schemeClr val="accent2">
                    <a:lumMod val="60000"/>
                    <a:lumOff val="40000"/>
                  </a:schemeClr>
                </a:solidFill>
              </a:rPr>
              <a:t>R</a:t>
            </a:r>
            <a:r>
              <a:rPr lang="en-US" sz="1400" dirty="0" err="1" smtClean="0">
                <a:solidFill>
                  <a:schemeClr val="accent2">
                    <a:lumMod val="60000"/>
                    <a:lumOff val="40000"/>
                  </a:schemeClr>
                </a:solidFill>
              </a:rPr>
              <a:t>pulsar</a:t>
            </a:r>
            <a:r>
              <a:rPr lang="en-US" dirty="0" smtClean="0">
                <a:solidFill>
                  <a:schemeClr val="accent2">
                    <a:lumMod val="60000"/>
                    <a:lumOff val="40000"/>
                  </a:schemeClr>
                </a:solidFill>
              </a:rPr>
              <a:t>=20 km </a:t>
            </a:r>
            <a:r>
              <a:rPr lang="el-GR" dirty="0" smtClean="0">
                <a:solidFill>
                  <a:schemeClr val="accent2">
                    <a:lumMod val="60000"/>
                    <a:lumOff val="40000"/>
                  </a:schemeClr>
                </a:solidFill>
              </a:rPr>
              <a:t>και </a:t>
            </a:r>
            <a:r>
              <a:rPr lang="en-US" dirty="0" err="1" smtClean="0">
                <a:solidFill>
                  <a:schemeClr val="accent2">
                    <a:lumMod val="60000"/>
                    <a:lumOff val="40000"/>
                  </a:schemeClr>
                </a:solidFill>
              </a:rPr>
              <a:t>T</a:t>
            </a:r>
            <a:r>
              <a:rPr lang="en-US" sz="1400" dirty="0" err="1" smtClean="0">
                <a:solidFill>
                  <a:schemeClr val="accent2">
                    <a:lumMod val="60000"/>
                    <a:lumOff val="40000"/>
                  </a:schemeClr>
                </a:solidFill>
              </a:rPr>
              <a:t>star</a:t>
            </a:r>
            <a:r>
              <a:rPr lang="en-US" dirty="0" smtClean="0">
                <a:solidFill>
                  <a:schemeClr val="accent2">
                    <a:lumMod val="60000"/>
                    <a:lumOff val="40000"/>
                  </a:schemeClr>
                </a:solidFill>
              </a:rPr>
              <a:t>=2,5 years </a:t>
            </a:r>
            <a:r>
              <a:rPr lang="el-GR" dirty="0" smtClean="0">
                <a:solidFill>
                  <a:schemeClr val="accent2">
                    <a:lumMod val="60000"/>
                    <a:lumOff val="40000"/>
                  </a:schemeClr>
                </a:solidFill>
              </a:rPr>
              <a:t>Βρίσκουμε Τ</a:t>
            </a:r>
            <a:r>
              <a:rPr lang="en-US" sz="1400" dirty="0" smtClean="0">
                <a:solidFill>
                  <a:schemeClr val="accent2">
                    <a:lumMod val="60000"/>
                    <a:lumOff val="40000"/>
                  </a:schemeClr>
                </a:solidFill>
              </a:rPr>
              <a:t>pulsar</a:t>
            </a:r>
            <a:r>
              <a:rPr lang="en-US" dirty="0" smtClean="0">
                <a:solidFill>
                  <a:schemeClr val="accent2">
                    <a:lumMod val="60000"/>
                    <a:lumOff val="40000"/>
                  </a:schemeClr>
                </a:solidFill>
              </a:rPr>
              <a:t>=30ms </a:t>
            </a:r>
            <a:endParaRPr lang="el-GR" dirty="0">
              <a:solidFill>
                <a:schemeClr val="accent2">
                  <a:lumMod val="60000"/>
                  <a:lumOff val="40000"/>
                </a:schemeClr>
              </a:solidFill>
            </a:endParaRPr>
          </a:p>
        </p:txBody>
      </p:sp>
      <p:sp>
        <p:nvSpPr>
          <p:cNvPr id="8" name="7 - TextBox"/>
          <p:cNvSpPr txBox="1"/>
          <p:nvPr/>
        </p:nvSpPr>
        <p:spPr>
          <a:xfrm>
            <a:off x="714348" y="2714620"/>
            <a:ext cx="3071834" cy="646331"/>
          </a:xfrm>
          <a:prstGeom prst="rect">
            <a:avLst/>
          </a:prstGeom>
          <a:noFill/>
        </p:spPr>
        <p:txBody>
          <a:bodyPr wrap="square" rtlCol="0">
            <a:spAutoFit/>
          </a:bodyPr>
          <a:lstStyle/>
          <a:p>
            <a:r>
              <a:rPr lang="el-GR" dirty="0" smtClean="0">
                <a:solidFill>
                  <a:schemeClr val="accent2">
                    <a:lumMod val="60000"/>
                    <a:lumOff val="40000"/>
                  </a:schemeClr>
                </a:solidFill>
              </a:rPr>
              <a:t>Η ενέργεια περιστροφής του </a:t>
            </a:r>
            <a:r>
              <a:rPr lang="en-US" dirty="0" smtClean="0">
                <a:solidFill>
                  <a:schemeClr val="accent2">
                    <a:lumMod val="60000"/>
                    <a:lumOff val="40000"/>
                  </a:schemeClr>
                </a:solidFill>
              </a:rPr>
              <a:t>pulsar</a:t>
            </a:r>
            <a:r>
              <a:rPr lang="el-GR" dirty="0" smtClean="0">
                <a:solidFill>
                  <a:schemeClr val="accent2">
                    <a:lumMod val="60000"/>
                    <a:lumOff val="40000"/>
                  </a:schemeClr>
                </a:solidFill>
              </a:rPr>
              <a:t> είναι:</a:t>
            </a:r>
            <a:endParaRPr lang="el-GR" dirty="0">
              <a:solidFill>
                <a:schemeClr val="accent2">
                  <a:lumMod val="60000"/>
                  <a:lumOff val="40000"/>
                </a:schemeClr>
              </a:solidFill>
            </a:endParaRPr>
          </a:p>
        </p:txBody>
      </p:sp>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1029"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286248" y="2714620"/>
            <a:ext cx="2769596" cy="571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31" name="Rectangle 7"/>
          <p:cNvSpPr>
            <a:spLocks noChangeArrowheads="1"/>
          </p:cNvSpPr>
          <p:nvPr/>
        </p:nvSpPr>
        <p:spPr bwMode="auto">
          <a:xfrm>
            <a:off x="0" y="9525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chemeClr val="tx1"/>
              </a:solidFill>
              <a:effectLst/>
              <a:latin typeface="Arial" pitchFamily="34" charset="0"/>
              <a:cs typeface="Arial" pitchFamily="34" charset="0"/>
            </a:endParaRPr>
          </a:p>
        </p:txBody>
      </p:sp>
      <p:sp>
        <p:nvSpPr>
          <p:cNvPr id="103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1032"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85786" y="3571876"/>
            <a:ext cx="8004303" cy="643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34" name="Rectangle 10"/>
          <p:cNvSpPr>
            <a:spLocks noChangeArrowheads="1"/>
          </p:cNvSpPr>
          <p:nvPr/>
        </p:nvSpPr>
        <p:spPr bwMode="auto">
          <a:xfrm>
            <a:off x="0" y="8763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17 - TextBox"/>
          <p:cNvSpPr txBox="1"/>
          <p:nvPr/>
        </p:nvSpPr>
        <p:spPr>
          <a:xfrm>
            <a:off x="6143604" y="357166"/>
            <a:ext cx="3000396" cy="646331"/>
          </a:xfrm>
          <a:prstGeom prst="rect">
            <a:avLst/>
          </a:prstGeom>
          <a:noFill/>
        </p:spPr>
        <p:txBody>
          <a:bodyPr wrap="square" rtlCol="0">
            <a:spAutoFit/>
          </a:bodyPr>
          <a:lstStyle/>
          <a:p>
            <a:pPr algn="r"/>
            <a:r>
              <a:rPr lang="el-GR" dirty="0" smtClean="0">
                <a:solidFill>
                  <a:schemeClr val="accent2">
                    <a:lumMod val="60000"/>
                    <a:lumOff val="40000"/>
                  </a:schemeClr>
                </a:solidFill>
              </a:rPr>
              <a:t>Για Β</a:t>
            </a:r>
            <a:r>
              <a:rPr lang="en-US" baseline="-25000" dirty="0" smtClean="0">
                <a:solidFill>
                  <a:schemeClr val="accent2">
                    <a:lumMod val="60000"/>
                    <a:lumOff val="40000"/>
                  </a:schemeClr>
                </a:solidFill>
              </a:rPr>
              <a:t>star</a:t>
            </a:r>
            <a:r>
              <a:rPr lang="en-US" dirty="0" smtClean="0">
                <a:solidFill>
                  <a:schemeClr val="accent2">
                    <a:lumMod val="60000"/>
                    <a:lumOff val="40000"/>
                  </a:schemeClr>
                </a:solidFill>
              </a:rPr>
              <a:t>=1000 Gauss  </a:t>
            </a:r>
            <a:r>
              <a:rPr lang="en-US" dirty="0" err="1" smtClean="0">
                <a:solidFill>
                  <a:schemeClr val="accent2">
                    <a:lumMod val="60000"/>
                    <a:lumOff val="40000"/>
                  </a:schemeClr>
                </a:solidFill>
              </a:rPr>
              <a:t>B</a:t>
            </a:r>
            <a:r>
              <a:rPr lang="en-US" baseline="-25000" dirty="0" err="1" smtClean="0">
                <a:solidFill>
                  <a:schemeClr val="accent2">
                    <a:lumMod val="60000"/>
                    <a:lumOff val="40000"/>
                  </a:schemeClr>
                </a:solidFill>
              </a:rPr>
              <a:t>pulsar</a:t>
            </a:r>
            <a:r>
              <a:rPr lang="en-US" dirty="0" smtClean="0">
                <a:solidFill>
                  <a:schemeClr val="accent2">
                    <a:lumMod val="60000"/>
                    <a:lumOff val="40000"/>
                  </a:schemeClr>
                </a:solidFill>
              </a:rPr>
              <a:t>=2,5*10</a:t>
            </a:r>
            <a:r>
              <a:rPr lang="en-US" baseline="30000" dirty="0" smtClean="0">
                <a:solidFill>
                  <a:schemeClr val="accent2">
                    <a:lumMod val="60000"/>
                    <a:lumOff val="40000"/>
                  </a:schemeClr>
                </a:solidFill>
              </a:rPr>
              <a:t>8</a:t>
            </a:r>
            <a:endParaRPr lang="el-GR" baseline="30000" dirty="0">
              <a:solidFill>
                <a:schemeClr val="accent2">
                  <a:lumMod val="60000"/>
                  <a:lumOff val="40000"/>
                </a:schemeClr>
              </a:solidFill>
            </a:endParaRPr>
          </a:p>
        </p:txBody>
      </p:sp>
      <p:sp>
        <p:nvSpPr>
          <p:cNvPr id="1036"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1035" name="Picture 1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786182" y="4714884"/>
            <a:ext cx="2786058" cy="6810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37" name="Rectangle 13"/>
          <p:cNvSpPr>
            <a:spLocks noChangeArrowheads="1"/>
          </p:cNvSpPr>
          <p:nvPr/>
        </p:nvSpPr>
        <p:spPr bwMode="auto">
          <a:xfrm>
            <a:off x="0" y="12954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chemeClr val="tx1"/>
              </a:solidFill>
              <a:effectLst/>
              <a:latin typeface="Arial" pitchFamily="34" charset="0"/>
              <a:cs typeface="Arial" pitchFamily="34" charset="0"/>
            </a:endParaRPr>
          </a:p>
        </p:txBody>
      </p:sp>
      <p:sp>
        <p:nvSpPr>
          <p:cNvPr id="22" name="21 - TextBox"/>
          <p:cNvSpPr txBox="1"/>
          <p:nvPr/>
        </p:nvSpPr>
        <p:spPr>
          <a:xfrm>
            <a:off x="714348" y="4572008"/>
            <a:ext cx="2786082" cy="923330"/>
          </a:xfrm>
          <a:prstGeom prst="rect">
            <a:avLst/>
          </a:prstGeom>
          <a:noFill/>
        </p:spPr>
        <p:txBody>
          <a:bodyPr wrap="square" rtlCol="0">
            <a:spAutoFit/>
          </a:bodyPr>
          <a:lstStyle/>
          <a:p>
            <a:r>
              <a:rPr lang="el-GR" dirty="0" smtClean="0">
                <a:solidFill>
                  <a:schemeClr val="accent2">
                    <a:lumMod val="60000"/>
                    <a:lumOff val="40000"/>
                  </a:schemeClr>
                </a:solidFill>
              </a:rPr>
              <a:t>Η ταχύτητα περιστροφής της επιφάνειας του αστέρα στον ισημερινό:</a:t>
            </a:r>
            <a:endParaRPr lang="el-GR" dirty="0">
              <a:solidFill>
                <a:schemeClr val="accent2">
                  <a:lumMod val="60000"/>
                  <a:lumOff val="40000"/>
                </a:schemeClr>
              </a:solidFill>
            </a:endParaRPr>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1038" name="Picture 1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143372" y="142852"/>
            <a:ext cx="2305050" cy="390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40" name="Rectangle 16"/>
          <p:cNvSpPr>
            <a:spLocks noChangeArrowheads="1"/>
          </p:cNvSpPr>
          <p:nvPr/>
        </p:nvSpPr>
        <p:spPr bwMode="auto">
          <a:xfrm>
            <a:off x="0" y="8477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chemeClr val="tx1"/>
              </a:solidFill>
              <a:effectLst/>
              <a:latin typeface="Arial" pitchFamily="34" charset="0"/>
              <a:cs typeface="Arial" pitchFamily="34" charset="0"/>
            </a:endParaRPr>
          </a:p>
        </p:txBody>
      </p:sp>
      <p:sp>
        <p:nvSpPr>
          <p:cNvPr id="26" name="25 - TextBox"/>
          <p:cNvSpPr txBox="1"/>
          <p:nvPr/>
        </p:nvSpPr>
        <p:spPr>
          <a:xfrm>
            <a:off x="714348" y="5572140"/>
            <a:ext cx="7715304" cy="923330"/>
          </a:xfrm>
          <a:prstGeom prst="rect">
            <a:avLst/>
          </a:prstGeom>
          <a:noFill/>
        </p:spPr>
        <p:txBody>
          <a:bodyPr wrap="square" rtlCol="0">
            <a:spAutoFit/>
          </a:bodyPr>
          <a:lstStyle/>
          <a:p>
            <a:r>
              <a:rPr lang="el-GR" dirty="0" smtClean="0">
                <a:solidFill>
                  <a:schemeClr val="accent2">
                    <a:lumMod val="60000"/>
                    <a:lumOff val="40000"/>
                  </a:schemeClr>
                </a:solidFill>
              </a:rPr>
              <a:t>Αυτό σημαίνει ότι ένα πρωτόνιο κερδίζει 10^15 </a:t>
            </a:r>
            <a:r>
              <a:rPr lang="en-US" dirty="0" err="1" smtClean="0">
                <a:solidFill>
                  <a:schemeClr val="accent2">
                    <a:lumMod val="60000"/>
                    <a:lumOff val="40000"/>
                  </a:schemeClr>
                </a:solidFill>
              </a:rPr>
              <a:t>eV</a:t>
            </a:r>
            <a:r>
              <a:rPr lang="en-US" dirty="0" smtClean="0">
                <a:solidFill>
                  <a:schemeClr val="accent2">
                    <a:lumMod val="60000"/>
                    <a:lumOff val="40000"/>
                  </a:schemeClr>
                </a:solidFill>
              </a:rPr>
              <a:t> </a:t>
            </a:r>
            <a:r>
              <a:rPr lang="el-GR" dirty="0" smtClean="0">
                <a:solidFill>
                  <a:schemeClr val="accent2">
                    <a:lumMod val="60000"/>
                    <a:lumOff val="40000"/>
                  </a:schemeClr>
                </a:solidFill>
              </a:rPr>
              <a:t>ανά μέτρο. Επομένως μετά από ένα κύκλο μπορεί να φτάσει έως και 10^20 </a:t>
            </a:r>
            <a:r>
              <a:rPr lang="en-US" dirty="0" err="1" smtClean="0">
                <a:solidFill>
                  <a:schemeClr val="accent2">
                    <a:lumMod val="60000"/>
                    <a:lumOff val="40000"/>
                  </a:schemeClr>
                </a:solidFill>
              </a:rPr>
              <a:t>eV</a:t>
            </a:r>
            <a:r>
              <a:rPr lang="en-US" dirty="0" smtClean="0">
                <a:solidFill>
                  <a:schemeClr val="accent2">
                    <a:lumMod val="60000"/>
                    <a:lumOff val="40000"/>
                  </a:schemeClr>
                </a:solidFill>
              </a:rPr>
              <a:t> </a:t>
            </a:r>
            <a:r>
              <a:rPr lang="el-GR" dirty="0" smtClean="0">
                <a:solidFill>
                  <a:schemeClr val="accent2">
                    <a:lumMod val="60000"/>
                    <a:lumOff val="40000"/>
                  </a:schemeClr>
                </a:solidFill>
              </a:rPr>
              <a:t>φτάνοντας στο </a:t>
            </a:r>
            <a:r>
              <a:rPr lang="en-US" dirty="0" smtClean="0">
                <a:solidFill>
                  <a:schemeClr val="accent2">
                    <a:lumMod val="60000"/>
                    <a:lumOff val="40000"/>
                  </a:schemeClr>
                </a:solidFill>
              </a:rPr>
              <a:t>range </a:t>
            </a:r>
            <a:r>
              <a:rPr lang="el-GR" dirty="0" smtClean="0">
                <a:solidFill>
                  <a:schemeClr val="accent2">
                    <a:lumMod val="60000"/>
                    <a:lumOff val="40000"/>
                  </a:schemeClr>
                </a:solidFill>
              </a:rPr>
              <a:t>των </a:t>
            </a:r>
            <a:r>
              <a:rPr lang="en-US" dirty="0" smtClean="0">
                <a:solidFill>
                  <a:schemeClr val="accent2">
                    <a:lumMod val="60000"/>
                    <a:lumOff val="40000"/>
                  </a:schemeClr>
                </a:solidFill>
              </a:rPr>
              <a:t>UHECR.</a:t>
            </a:r>
            <a:endParaRPr lang="el-GR" dirty="0">
              <a:solidFill>
                <a:schemeClr val="accent2">
                  <a:lumMod val="60000"/>
                  <a:lumOff val="40000"/>
                </a:schemeClr>
              </a:solidFill>
            </a:endParaRPr>
          </a:p>
        </p:txBody>
      </p:sp>
      <p:sp>
        <p:nvSpPr>
          <p:cNvPr id="24" name="23 - TextBox"/>
          <p:cNvSpPr txBox="1"/>
          <p:nvPr/>
        </p:nvSpPr>
        <p:spPr>
          <a:xfrm>
            <a:off x="642910" y="5643578"/>
            <a:ext cx="7500990"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l-GR" dirty="0" smtClean="0">
                <a:solidFill>
                  <a:srgbClr val="C00000"/>
                </a:solidFill>
              </a:rPr>
              <a:t>Τα τελευταία χρόνια υπάρχει διαφωνία για αυτή την τάξη μεγέθους ενέργειας  από μεμονωμένα </a:t>
            </a:r>
            <a:r>
              <a:rPr lang="el-GR" dirty="0" err="1" smtClean="0">
                <a:solidFill>
                  <a:srgbClr val="C00000"/>
                </a:solidFill>
              </a:rPr>
              <a:t>πάλσαρ</a:t>
            </a:r>
            <a:r>
              <a:rPr lang="el-GR" dirty="0" smtClean="0">
                <a:solidFill>
                  <a:srgbClr val="C00000"/>
                </a:solidFill>
              </a:rPr>
              <a:t> προτείνοντας ως μέγιστη τιμή τα 10^15 </a:t>
            </a:r>
            <a:r>
              <a:rPr lang="en-US" dirty="0" err="1" smtClean="0">
                <a:solidFill>
                  <a:srgbClr val="C00000"/>
                </a:solidFill>
              </a:rPr>
              <a:t>eV</a:t>
            </a:r>
            <a:endParaRPr lang="el-GR"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7"/>
                                        </p:tgtEl>
                                        <p:attrNameLst>
                                          <p:attrName>style.visibility</p:attrName>
                                        </p:attrNameLst>
                                      </p:cBhvr>
                                      <p:to>
                                        <p:strVal val="visible"/>
                                      </p:to>
                                    </p:set>
                                    <p:anim calcmode="lin" valueType="num">
                                      <p:cBhvr additive="base">
                                        <p:cTn id="11" dur="500" fill="hold"/>
                                        <p:tgtEl>
                                          <p:spTgt spid="1027"/>
                                        </p:tgtEl>
                                        <p:attrNameLst>
                                          <p:attrName>ppt_x</p:attrName>
                                        </p:attrNameLst>
                                      </p:cBhvr>
                                      <p:tavLst>
                                        <p:tav tm="0">
                                          <p:val>
                                            <p:strVal val="#ppt_x"/>
                                          </p:val>
                                        </p:tav>
                                        <p:tav tm="100000">
                                          <p:val>
                                            <p:strVal val="#ppt_x"/>
                                          </p:val>
                                        </p:tav>
                                      </p:tavLst>
                                    </p:anim>
                                    <p:anim calcmode="lin" valueType="num">
                                      <p:cBhvr additive="base">
                                        <p:cTn id="12"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in)">
                                      <p:cBhvr>
                                        <p:cTn id="17" dur="500"/>
                                        <p:tgtEl>
                                          <p:spTgt spid="8"/>
                                        </p:tgtEl>
                                      </p:cBhvr>
                                    </p:animEffect>
                                  </p:childTnLst>
                                </p:cTn>
                              </p:par>
                              <p:par>
                                <p:cTn id="18" presetID="4" presetClass="entr" presetSubtype="16" fill="hold" nodeType="with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box(in)">
                                      <p:cBhvr>
                                        <p:cTn id="20" dur="500"/>
                                        <p:tgtEl>
                                          <p:spTgt spid="1029"/>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32"/>
                                        </p:tgtEl>
                                        <p:attrNameLst>
                                          <p:attrName>style.visibility</p:attrName>
                                        </p:attrNameLst>
                                      </p:cBhvr>
                                      <p:to>
                                        <p:strVal val="visible"/>
                                      </p:to>
                                    </p:set>
                                    <p:anim calcmode="lin" valueType="num">
                                      <p:cBhvr additive="base">
                                        <p:cTn id="25" dur="500" fill="hold"/>
                                        <p:tgtEl>
                                          <p:spTgt spid="1032"/>
                                        </p:tgtEl>
                                        <p:attrNameLst>
                                          <p:attrName>ppt_x</p:attrName>
                                        </p:attrNameLst>
                                      </p:cBhvr>
                                      <p:tavLst>
                                        <p:tav tm="0">
                                          <p:val>
                                            <p:strVal val="1+#ppt_w/2"/>
                                          </p:val>
                                        </p:tav>
                                        <p:tav tm="100000">
                                          <p:val>
                                            <p:strVal val="#ppt_x"/>
                                          </p:val>
                                        </p:tav>
                                      </p:tavLst>
                                    </p:anim>
                                    <p:anim calcmode="lin" valueType="num">
                                      <p:cBhvr additive="base">
                                        <p:cTn id="26" dur="500" fill="hold"/>
                                        <p:tgtEl>
                                          <p:spTgt spid="103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8" presetClass="entr" presetSubtype="16"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amond(i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blinds(horizontal)">
                                      <p:cBhvr>
                                        <p:cTn id="36" dur="500"/>
                                        <p:tgtEl>
                                          <p:spTgt spid="22"/>
                                        </p:tgtEl>
                                      </p:cBhvr>
                                    </p:animEffect>
                                  </p:childTnLst>
                                </p:cTn>
                              </p:par>
                              <p:par>
                                <p:cTn id="37" presetID="3" presetClass="entr" presetSubtype="10" fill="hold" nodeType="withEffect">
                                  <p:stCondLst>
                                    <p:cond delay="0"/>
                                  </p:stCondLst>
                                  <p:childTnLst>
                                    <p:set>
                                      <p:cBhvr>
                                        <p:cTn id="38" dur="1" fill="hold">
                                          <p:stCondLst>
                                            <p:cond delay="0"/>
                                          </p:stCondLst>
                                        </p:cTn>
                                        <p:tgtEl>
                                          <p:spTgt spid="1035"/>
                                        </p:tgtEl>
                                        <p:attrNameLst>
                                          <p:attrName>style.visibility</p:attrName>
                                        </p:attrNameLst>
                                      </p:cBhvr>
                                      <p:to>
                                        <p:strVal val="visible"/>
                                      </p:to>
                                    </p:set>
                                    <p:animEffect transition="in" filter="blinds(horizontal)">
                                      <p:cBhvr>
                                        <p:cTn id="39" dur="500"/>
                                        <p:tgtEl>
                                          <p:spTgt spid="1035"/>
                                        </p:tgtEl>
                                      </p:cBhvr>
                                    </p:animEffect>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checkerboard(across)">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nodeType="clickEffect">
                                  <p:stCondLst>
                                    <p:cond delay="0"/>
                                  </p:stCondLst>
                                  <p:childTnLst>
                                    <p:set>
                                      <p:cBhvr>
                                        <p:cTn id="48" dur="1" fill="hold">
                                          <p:stCondLst>
                                            <p:cond delay="0"/>
                                          </p:stCondLst>
                                        </p:cTn>
                                        <p:tgtEl>
                                          <p:spTgt spid="1038"/>
                                        </p:tgtEl>
                                        <p:attrNameLst>
                                          <p:attrName>style.visibility</p:attrName>
                                        </p:attrNameLst>
                                      </p:cBhvr>
                                      <p:to>
                                        <p:strVal val="visible"/>
                                      </p:to>
                                    </p:set>
                                    <p:animEffect transition="in" filter="box(in)">
                                      <p:cBhvr>
                                        <p:cTn id="49" dur="500"/>
                                        <p:tgtEl>
                                          <p:spTgt spid="1038"/>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500" fill="hold"/>
                                        <p:tgtEl>
                                          <p:spTgt spid="26"/>
                                        </p:tgtEl>
                                        <p:attrNameLst>
                                          <p:attrName>ppt_x</p:attrName>
                                        </p:attrNameLst>
                                      </p:cBhvr>
                                      <p:tavLst>
                                        <p:tav tm="0">
                                          <p:val>
                                            <p:strVal val="#ppt_x"/>
                                          </p:val>
                                        </p:tav>
                                        <p:tav tm="100000">
                                          <p:val>
                                            <p:strVal val="#ppt_x"/>
                                          </p:val>
                                        </p:tav>
                                      </p:tavLst>
                                    </p:anim>
                                    <p:anim calcmode="lin" valueType="num">
                                      <p:cBhvr additive="base">
                                        <p:cTn id="5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0-#ppt_w/2"/>
                                          </p:val>
                                        </p:tav>
                                        <p:tav tm="100000">
                                          <p:val>
                                            <p:strVal val="#ppt_x"/>
                                          </p:val>
                                        </p:tav>
                                      </p:tavLst>
                                    </p:anim>
                                    <p:anim calcmode="lin" valueType="num">
                                      <p:cBhvr additive="base">
                                        <p:cTn id="6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1"/>
      <p:bldP spid="18" grpId="0"/>
      <p:bldP spid="22" grpId="0"/>
      <p:bldP spid="26" grpId="0"/>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28596" y="142852"/>
            <a:ext cx="8229600" cy="1143000"/>
          </a:xfrm>
        </p:spPr>
        <p:txBody>
          <a:bodyPr>
            <a:normAutofit/>
          </a:bodyPr>
          <a:lstStyle/>
          <a:p>
            <a:pPr algn="ctr"/>
            <a:r>
              <a:rPr lang="el-GR" sz="3600" dirty="0" smtClean="0"/>
              <a:t>Διπλά συστήματα</a:t>
            </a:r>
            <a:endParaRPr lang="el-GR" sz="3600" dirty="0"/>
          </a:p>
        </p:txBody>
      </p:sp>
      <p:sp>
        <p:nvSpPr>
          <p:cNvPr id="3" name="2 - Θέση περιεχομένου"/>
          <p:cNvSpPr>
            <a:spLocks noGrp="1"/>
          </p:cNvSpPr>
          <p:nvPr>
            <p:ph idx="1"/>
          </p:nvPr>
        </p:nvSpPr>
        <p:spPr>
          <a:xfrm>
            <a:off x="285720" y="1571612"/>
            <a:ext cx="4857784" cy="928694"/>
          </a:xfrm>
        </p:spPr>
        <p:txBody>
          <a:bodyPr>
            <a:normAutofit fontScale="70000" lnSpcReduction="20000"/>
          </a:bodyPr>
          <a:lstStyle/>
          <a:p>
            <a:pPr>
              <a:buNone/>
            </a:pPr>
            <a:r>
              <a:rPr lang="el-GR" dirty="0" smtClean="0"/>
              <a:t>    Κατά την προσαύξηση ύλης από  τον αστέρα στον </a:t>
            </a:r>
            <a:r>
              <a:rPr lang="el-GR" dirty="0" err="1" smtClean="0"/>
              <a:t>πάλσαρ</a:t>
            </a:r>
            <a:r>
              <a:rPr lang="el-GR" dirty="0" smtClean="0"/>
              <a:t> λόγω </a:t>
            </a:r>
            <a:r>
              <a:rPr lang="el-GR" dirty="0" err="1" smtClean="0"/>
              <a:t>βαρυτικής</a:t>
            </a:r>
            <a:r>
              <a:rPr lang="el-GR" dirty="0" smtClean="0"/>
              <a:t> έλξης τα σωματίδια επιταχύνονται  σε ενέργειες:     </a:t>
            </a:r>
            <a:endParaRPr lang="el-GR" dirty="0"/>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10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42910" y="2357430"/>
            <a:ext cx="4214842" cy="661770"/>
          </a:xfrm>
          <a:prstGeom prst="rect">
            <a:avLst/>
          </a:prstGeom>
          <a:noFill/>
        </p:spPr>
      </p:pic>
      <p:sp>
        <p:nvSpPr>
          <p:cNvPr id="1029" name="Rectangle 5"/>
          <p:cNvSpPr>
            <a:spLocks noChangeArrowheads="1"/>
          </p:cNvSpPr>
          <p:nvPr/>
        </p:nvSpPr>
        <p:spPr bwMode="auto">
          <a:xfrm>
            <a:off x="0" y="12573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chemeClr val="tx1"/>
              </a:solidFill>
              <a:effectLst/>
              <a:latin typeface="Arial" pitchFamily="34" charset="0"/>
              <a:cs typeface="Arial" pitchFamily="34" charset="0"/>
            </a:endParaRPr>
          </a:p>
        </p:txBody>
      </p:sp>
      <p:pic>
        <p:nvPicPr>
          <p:cNvPr id="1030" name="Picture 6" descr="C:\Users\user\Desktop\200px-Binary_star_system.jpg"/>
          <p:cNvPicPr>
            <a:picLocks noChangeAspect="1" noChangeArrowheads="1"/>
          </p:cNvPicPr>
          <p:nvPr/>
        </p:nvPicPr>
        <p:blipFill>
          <a:blip r:embed="rId4" cstate="print"/>
          <a:srcRect/>
          <a:stretch>
            <a:fillRect/>
          </a:stretch>
        </p:blipFill>
        <p:spPr bwMode="auto">
          <a:xfrm>
            <a:off x="5357818" y="1428736"/>
            <a:ext cx="3429024" cy="2280301"/>
          </a:xfrm>
          <a:prstGeom prst="rect">
            <a:avLst/>
          </a:prstGeom>
          <a:noFill/>
        </p:spPr>
      </p:pic>
      <p:sp>
        <p:nvSpPr>
          <p:cNvPr id="10" name="9 - TextBox"/>
          <p:cNvSpPr txBox="1"/>
          <p:nvPr/>
        </p:nvSpPr>
        <p:spPr>
          <a:xfrm>
            <a:off x="571472" y="3143248"/>
            <a:ext cx="4357718" cy="338554"/>
          </a:xfrm>
          <a:prstGeom prst="rect">
            <a:avLst/>
          </a:prstGeom>
          <a:noFill/>
        </p:spPr>
        <p:txBody>
          <a:bodyPr wrap="square" rtlCol="0">
            <a:spAutoFit/>
          </a:bodyPr>
          <a:lstStyle/>
          <a:p>
            <a:pPr algn="ctr"/>
            <a:r>
              <a:rPr lang="el-GR" sz="1600" dirty="0" smtClean="0"/>
              <a:t>Για</a:t>
            </a:r>
            <a:r>
              <a:rPr lang="en-US" sz="1600" dirty="0" smtClean="0"/>
              <a:t> </a:t>
            </a:r>
            <a:r>
              <a:rPr lang="en-US" sz="1600" dirty="0" err="1" smtClean="0"/>
              <a:t>m</a:t>
            </a:r>
            <a:r>
              <a:rPr lang="en-US" sz="1600" baseline="-25000" dirty="0" err="1" smtClean="0"/>
              <a:t>pulsar</a:t>
            </a:r>
            <a:r>
              <a:rPr lang="en-US" sz="1600" dirty="0" smtClean="0"/>
              <a:t>=2*10</a:t>
            </a:r>
            <a:r>
              <a:rPr lang="en-US" sz="1600" baseline="30000" dirty="0" smtClean="0"/>
              <a:t>30</a:t>
            </a:r>
            <a:r>
              <a:rPr lang="en-US" sz="1600" dirty="0" smtClean="0"/>
              <a:t> kg </a:t>
            </a:r>
            <a:r>
              <a:rPr lang="el-GR" sz="1600" dirty="0" smtClean="0"/>
              <a:t>και</a:t>
            </a:r>
            <a:r>
              <a:rPr lang="en-US" sz="1600" dirty="0" smtClean="0"/>
              <a:t> </a:t>
            </a:r>
            <a:r>
              <a:rPr lang="en-US" sz="1600" dirty="0" err="1" smtClean="0"/>
              <a:t>R</a:t>
            </a:r>
            <a:r>
              <a:rPr lang="en-US" sz="1600" baseline="-25000" dirty="0" err="1" smtClean="0"/>
              <a:t>pulsar</a:t>
            </a:r>
            <a:r>
              <a:rPr lang="en-US" sz="1600" dirty="0" smtClean="0"/>
              <a:t>=20 km</a:t>
            </a:r>
            <a:r>
              <a:rPr lang="el-GR" sz="1600" dirty="0" smtClean="0"/>
              <a:t>  </a:t>
            </a:r>
            <a:endParaRPr lang="el-GR" sz="1600" dirty="0"/>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sp>
        <p:nvSpPr>
          <p:cNvPr id="1033" name="Rectangle 9"/>
          <p:cNvSpPr>
            <a:spLocks noChangeArrowheads="1"/>
          </p:cNvSpPr>
          <p:nvPr/>
        </p:nvSpPr>
        <p:spPr bwMode="auto">
          <a:xfrm>
            <a:off x="0" y="10763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chemeClr val="tx1"/>
              </a:solidFill>
              <a:effectLst/>
              <a:latin typeface="Arial" pitchFamily="34" charset="0"/>
              <a:cs typeface="Arial" pitchFamily="34" charset="0"/>
            </a:endParaRPr>
          </a:p>
        </p:txBody>
      </p:sp>
      <p:sp>
        <p:nvSpPr>
          <p:cNvPr id="103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sp>
        <p:nvSpPr>
          <p:cNvPr id="18" name="17 - TextBox"/>
          <p:cNvSpPr txBox="1"/>
          <p:nvPr/>
        </p:nvSpPr>
        <p:spPr>
          <a:xfrm>
            <a:off x="571472" y="3929066"/>
            <a:ext cx="5643602" cy="323165"/>
          </a:xfrm>
          <a:prstGeom prst="rect">
            <a:avLst/>
          </a:prstGeom>
          <a:noFill/>
        </p:spPr>
        <p:txBody>
          <a:bodyPr wrap="square" rtlCol="0">
            <a:spAutoFit/>
          </a:bodyPr>
          <a:lstStyle/>
          <a:p>
            <a:r>
              <a:rPr lang="el-GR" sz="1500" dirty="0" smtClean="0"/>
              <a:t>Άρα αγγίζει ταχύτητες(χωρίς σχετικιστική διόρθωση):</a:t>
            </a:r>
            <a:endParaRPr lang="el-GR" sz="1500" dirty="0"/>
          </a:p>
        </p:txBody>
      </p:sp>
      <p:sp>
        <p:nvSpPr>
          <p:cNvPr id="1038"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1037" name="Picture 1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072066" y="3786190"/>
            <a:ext cx="3571900" cy="589274"/>
          </a:xfrm>
          <a:prstGeom prst="rect">
            <a:avLst/>
          </a:prstGeom>
          <a:noFill/>
        </p:spPr>
      </p:pic>
      <p:sp>
        <p:nvSpPr>
          <p:cNvPr id="1039" name="Rectangle 15"/>
          <p:cNvSpPr>
            <a:spLocks noChangeArrowheads="1"/>
          </p:cNvSpPr>
          <p:nvPr/>
        </p:nvSpPr>
        <p:spPr bwMode="auto">
          <a:xfrm>
            <a:off x="0" y="10763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chemeClr val="tx1"/>
              </a:solidFill>
              <a:effectLst/>
              <a:latin typeface="Arial" pitchFamily="34" charset="0"/>
              <a:cs typeface="Arial" pitchFamily="34" charset="0"/>
            </a:endParaRPr>
          </a:p>
        </p:txBody>
      </p:sp>
      <p:sp>
        <p:nvSpPr>
          <p:cNvPr id="1041" name="Rectangle 1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1040" name="Picture 16"/>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286380" y="4714884"/>
            <a:ext cx="1928795" cy="291751"/>
          </a:xfrm>
          <a:prstGeom prst="rect">
            <a:avLst/>
          </a:prstGeom>
          <a:noFill/>
        </p:spPr>
      </p:pic>
      <p:sp>
        <p:nvSpPr>
          <p:cNvPr id="1042" name="Rectangle 18"/>
          <p:cNvSpPr>
            <a:spLocks noChangeArrowheads="1"/>
          </p:cNvSpPr>
          <p:nvPr/>
        </p:nvSpPr>
        <p:spPr bwMode="auto">
          <a:xfrm>
            <a:off x="785786" y="57148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chemeClr val="tx1"/>
              </a:solidFill>
              <a:effectLst/>
              <a:latin typeface="Arial" pitchFamily="34" charset="0"/>
              <a:cs typeface="Arial" pitchFamily="34" charset="0"/>
            </a:endParaRPr>
          </a:p>
        </p:txBody>
      </p:sp>
      <p:sp>
        <p:nvSpPr>
          <p:cNvPr id="1044" name="Rectangle 2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1043" name="Picture 19"/>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214942" y="5000636"/>
            <a:ext cx="2943225" cy="628650"/>
          </a:xfrm>
          <a:prstGeom prst="rect">
            <a:avLst/>
          </a:prstGeom>
          <a:noFill/>
        </p:spPr>
      </p:pic>
      <p:sp>
        <p:nvSpPr>
          <p:cNvPr id="1045" name="Rectangle 21"/>
          <p:cNvSpPr>
            <a:spLocks noChangeArrowheads="1"/>
          </p:cNvSpPr>
          <p:nvPr/>
        </p:nvSpPr>
        <p:spPr bwMode="auto">
          <a:xfrm>
            <a:off x="0" y="10858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chemeClr val="tx1"/>
              </a:solidFill>
              <a:effectLst/>
              <a:latin typeface="Arial" pitchFamily="34" charset="0"/>
              <a:cs typeface="Arial" pitchFamily="34" charset="0"/>
            </a:endParaRPr>
          </a:p>
        </p:txBody>
      </p:sp>
      <p:sp>
        <p:nvSpPr>
          <p:cNvPr id="29" name="28 - TextBox"/>
          <p:cNvSpPr txBox="1"/>
          <p:nvPr/>
        </p:nvSpPr>
        <p:spPr>
          <a:xfrm>
            <a:off x="500034" y="4643446"/>
            <a:ext cx="4714908" cy="954107"/>
          </a:xfrm>
          <a:prstGeom prst="rect">
            <a:avLst/>
          </a:prstGeom>
          <a:noFill/>
        </p:spPr>
        <p:txBody>
          <a:bodyPr wrap="square" rtlCol="0">
            <a:spAutoFit/>
          </a:bodyPr>
          <a:lstStyle/>
          <a:p>
            <a:r>
              <a:rPr lang="el-GR" sz="1400" dirty="0" smtClean="0"/>
              <a:t>Αφού πλέον το σωμάτιο κάνει κυκλική κίνηση το μεταβαλλόμενο μαγνητικό πεδίο του </a:t>
            </a:r>
            <a:r>
              <a:rPr lang="el-GR" sz="1400" dirty="0" err="1" smtClean="0"/>
              <a:t>πάλσαρ</a:t>
            </a:r>
            <a:r>
              <a:rPr lang="el-GR" sz="1400" dirty="0" smtClean="0"/>
              <a:t> θα παράγει ηλεκτρικό πεδίο μέσω της δύναμης </a:t>
            </a:r>
            <a:r>
              <a:rPr lang="en-US" sz="1400" dirty="0" smtClean="0"/>
              <a:t>Lorentz</a:t>
            </a:r>
            <a:r>
              <a:rPr lang="el-GR" sz="1400" dirty="0" smtClean="0"/>
              <a:t> επιταχύνοντας το σωματίδιο:</a:t>
            </a:r>
            <a:endParaRPr lang="el-GR" sz="1400" dirty="0"/>
          </a:p>
        </p:txBody>
      </p:sp>
      <p:sp>
        <p:nvSpPr>
          <p:cNvPr id="30" name="29 - TextBox"/>
          <p:cNvSpPr txBox="1"/>
          <p:nvPr/>
        </p:nvSpPr>
        <p:spPr>
          <a:xfrm>
            <a:off x="3929058" y="214290"/>
            <a:ext cx="4714908" cy="400110"/>
          </a:xfrm>
          <a:prstGeom prst="rect">
            <a:avLst/>
          </a:prstGeom>
          <a:noFill/>
        </p:spPr>
        <p:txBody>
          <a:bodyPr wrap="square" rtlCol="0">
            <a:spAutoFit/>
          </a:bodyPr>
          <a:lstStyle/>
          <a:p>
            <a:r>
              <a:rPr lang="el-GR" sz="2000" dirty="0" smtClean="0"/>
              <a:t>Για (</a:t>
            </a:r>
            <a:r>
              <a:rPr lang="en-US" sz="2000" dirty="0" smtClean="0"/>
              <a:t>v=c, B=10</a:t>
            </a:r>
            <a:r>
              <a:rPr lang="en-US" sz="2000" baseline="30000" dirty="0" smtClean="0"/>
              <a:t>6</a:t>
            </a:r>
            <a:r>
              <a:rPr lang="en-US" sz="2000" dirty="0" smtClean="0"/>
              <a:t> T, </a:t>
            </a:r>
            <a:r>
              <a:rPr lang="el-GR" sz="2000" dirty="0" smtClean="0"/>
              <a:t>Δ</a:t>
            </a:r>
            <a:r>
              <a:rPr lang="en-US" sz="2000" dirty="0" smtClean="0"/>
              <a:t>s=10</a:t>
            </a:r>
            <a:r>
              <a:rPr lang="en-US" sz="2000" baseline="30000" dirty="0" smtClean="0"/>
              <a:t>5</a:t>
            </a:r>
            <a:r>
              <a:rPr lang="en-US" sz="2000" dirty="0" smtClean="0"/>
              <a:t> m</a:t>
            </a:r>
            <a:r>
              <a:rPr lang="el-GR" sz="2000" dirty="0" smtClean="0"/>
              <a:t>)</a:t>
            </a:r>
            <a:r>
              <a:rPr lang="en-US" sz="2000" dirty="0" smtClean="0"/>
              <a:t>: </a:t>
            </a:r>
            <a:r>
              <a:rPr lang="en-US" sz="2000" dirty="0" smtClean="0">
                <a:solidFill>
                  <a:srgbClr val="FF0000"/>
                </a:solidFill>
              </a:rPr>
              <a:t>E=3*10</a:t>
            </a:r>
            <a:r>
              <a:rPr lang="en-US" sz="2000" baseline="30000" dirty="0" smtClean="0">
                <a:solidFill>
                  <a:srgbClr val="FF0000"/>
                </a:solidFill>
              </a:rPr>
              <a:t>19</a:t>
            </a:r>
            <a:r>
              <a:rPr lang="en-US" sz="2000" dirty="0" smtClean="0">
                <a:solidFill>
                  <a:srgbClr val="FF0000"/>
                </a:solidFill>
              </a:rPr>
              <a:t> </a:t>
            </a:r>
            <a:r>
              <a:rPr lang="en-US" sz="2000" dirty="0" err="1" smtClean="0">
                <a:solidFill>
                  <a:srgbClr val="FF0000"/>
                </a:solidFill>
              </a:rPr>
              <a:t>eV</a:t>
            </a:r>
            <a:r>
              <a:rPr lang="en-US" sz="2000" dirty="0" smtClean="0">
                <a:solidFill>
                  <a:srgbClr val="FF0000"/>
                </a:solidFill>
              </a:rPr>
              <a:t> </a:t>
            </a:r>
            <a:endParaRPr lang="el-GR" sz="2000" dirty="0">
              <a:solidFill>
                <a:srgbClr val="FF0000"/>
              </a:solidFill>
            </a:endParaRPr>
          </a:p>
        </p:txBody>
      </p:sp>
      <p:sp>
        <p:nvSpPr>
          <p:cNvPr id="31" name="30 - TextBox"/>
          <p:cNvSpPr txBox="1"/>
          <p:nvPr/>
        </p:nvSpPr>
        <p:spPr>
          <a:xfrm>
            <a:off x="571472" y="5786454"/>
            <a:ext cx="7715304" cy="923330"/>
          </a:xfrm>
          <a:prstGeom prst="rect">
            <a:avLst/>
          </a:prstGeom>
          <a:solidFill>
            <a:schemeClr val="accent2">
              <a:lumMod val="60000"/>
              <a:lumOff val="40000"/>
            </a:schemeClr>
          </a:solidFill>
          <a:ln>
            <a:solidFill>
              <a:schemeClr val="accent1"/>
            </a:solidFill>
          </a:ln>
        </p:spPr>
        <p:txBody>
          <a:bodyPr wrap="square" rtlCol="0">
            <a:spAutoFit/>
          </a:bodyPr>
          <a:lstStyle/>
          <a:p>
            <a:r>
              <a:rPr lang="el-GR" dirty="0" smtClean="0"/>
              <a:t>Συμπεραίνουμε ότι τα διπλά συστήματα ως επιταχυντές είναι ένα ενδεχόμενο και για τις </a:t>
            </a:r>
            <a:r>
              <a:rPr lang="en-US" dirty="0" smtClean="0"/>
              <a:t>UHECR</a:t>
            </a:r>
            <a:r>
              <a:rPr lang="el-GR" dirty="0" smtClean="0"/>
              <a:t> και ακόμη μεγαλύτερες ενέργειες  μπορούν να επιτευχθούν αν το εξωτικό μέρος του διπλού συστήματος είναι μελανή οπή.  </a:t>
            </a:r>
            <a:endParaRPr lang="el-G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27"/>
                                        </p:tgtEl>
                                        <p:attrNameLst>
                                          <p:attrName>style.visibility</p:attrName>
                                        </p:attrNameLst>
                                      </p:cBhvr>
                                      <p:to>
                                        <p:strVal val="visible"/>
                                      </p:to>
                                    </p:set>
                                    <p:anim calcmode="lin" valueType="num">
                                      <p:cBhvr additive="base">
                                        <p:cTn id="11" dur="500" fill="hold"/>
                                        <p:tgtEl>
                                          <p:spTgt spid="1027"/>
                                        </p:tgtEl>
                                        <p:attrNameLst>
                                          <p:attrName>ppt_x</p:attrName>
                                        </p:attrNameLst>
                                      </p:cBhvr>
                                      <p:tavLst>
                                        <p:tav tm="0">
                                          <p:val>
                                            <p:strVal val="0-#ppt_w/2"/>
                                          </p:val>
                                        </p:tav>
                                        <p:tav tm="100000">
                                          <p:val>
                                            <p:strVal val="#ppt_x"/>
                                          </p:val>
                                        </p:tav>
                                      </p:tavLst>
                                    </p:anim>
                                    <p:anim calcmode="lin" valueType="num">
                                      <p:cBhvr additive="base">
                                        <p:cTn id="12" dur="500" fill="hold"/>
                                        <p:tgtEl>
                                          <p:spTgt spid="102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037"/>
                                        </p:tgtEl>
                                        <p:attrNameLst>
                                          <p:attrName>style.visibility</p:attrName>
                                        </p:attrNameLst>
                                      </p:cBhvr>
                                      <p:to>
                                        <p:strVal val="visible"/>
                                      </p:to>
                                    </p:set>
                                    <p:anim calcmode="lin" valueType="num">
                                      <p:cBhvr additive="base">
                                        <p:cTn id="25" dur="500" fill="hold"/>
                                        <p:tgtEl>
                                          <p:spTgt spid="1037"/>
                                        </p:tgtEl>
                                        <p:attrNameLst>
                                          <p:attrName>ppt_x</p:attrName>
                                        </p:attrNameLst>
                                      </p:cBhvr>
                                      <p:tavLst>
                                        <p:tav tm="0">
                                          <p:val>
                                            <p:strVal val="0-#ppt_w/2"/>
                                          </p:val>
                                        </p:tav>
                                        <p:tav tm="100000">
                                          <p:val>
                                            <p:strVal val="#ppt_x"/>
                                          </p:val>
                                        </p:tav>
                                      </p:tavLst>
                                    </p:anim>
                                    <p:anim calcmode="lin" valueType="num">
                                      <p:cBhvr additive="base">
                                        <p:cTn id="26" dur="500" fill="hold"/>
                                        <p:tgtEl>
                                          <p:spTgt spid="103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blinds(horizontal)">
                                      <p:cBhvr>
                                        <p:cTn id="31" dur="500"/>
                                        <p:tgtEl>
                                          <p:spTgt spid="29"/>
                                        </p:tgtEl>
                                      </p:cBhvr>
                                    </p:animEffect>
                                  </p:childTnLst>
                                </p:cTn>
                              </p:par>
                              <p:par>
                                <p:cTn id="32" presetID="3" presetClass="entr" presetSubtype="10" fill="hold" nodeType="withEffect">
                                  <p:stCondLst>
                                    <p:cond delay="0"/>
                                  </p:stCondLst>
                                  <p:childTnLst>
                                    <p:set>
                                      <p:cBhvr>
                                        <p:cTn id="33" dur="1" fill="hold">
                                          <p:stCondLst>
                                            <p:cond delay="0"/>
                                          </p:stCondLst>
                                        </p:cTn>
                                        <p:tgtEl>
                                          <p:spTgt spid="1040"/>
                                        </p:tgtEl>
                                        <p:attrNameLst>
                                          <p:attrName>style.visibility</p:attrName>
                                        </p:attrNameLst>
                                      </p:cBhvr>
                                      <p:to>
                                        <p:strVal val="visible"/>
                                      </p:to>
                                    </p:set>
                                    <p:animEffect transition="in" filter="blinds(horizontal)">
                                      <p:cBhvr>
                                        <p:cTn id="34" dur="500"/>
                                        <p:tgtEl>
                                          <p:spTgt spid="1040"/>
                                        </p:tgtEl>
                                      </p:cBhvr>
                                    </p:animEffect>
                                  </p:childTnLst>
                                </p:cTn>
                              </p:par>
                              <p:par>
                                <p:cTn id="35" presetID="3" presetClass="entr" presetSubtype="10" fill="hold" nodeType="withEffect">
                                  <p:stCondLst>
                                    <p:cond delay="0"/>
                                  </p:stCondLst>
                                  <p:childTnLst>
                                    <p:set>
                                      <p:cBhvr>
                                        <p:cTn id="36" dur="1" fill="hold">
                                          <p:stCondLst>
                                            <p:cond delay="0"/>
                                          </p:stCondLst>
                                        </p:cTn>
                                        <p:tgtEl>
                                          <p:spTgt spid="1043"/>
                                        </p:tgtEl>
                                        <p:attrNameLst>
                                          <p:attrName>style.visibility</p:attrName>
                                        </p:attrNameLst>
                                      </p:cBhvr>
                                      <p:to>
                                        <p:strVal val="visible"/>
                                      </p:to>
                                    </p:set>
                                    <p:animEffect transition="in" filter="blinds(horizontal)">
                                      <p:cBhvr>
                                        <p:cTn id="37" dur="500"/>
                                        <p:tgtEl>
                                          <p:spTgt spid="1043"/>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amond(in)">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box(in)">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8" grpId="0"/>
      <p:bldP spid="29" grpId="0"/>
      <p:bldP spid="30" grpId="0"/>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28596" y="285728"/>
            <a:ext cx="8229600" cy="1143000"/>
          </a:xfrm>
        </p:spPr>
        <p:txBody>
          <a:bodyPr/>
          <a:lstStyle/>
          <a:p>
            <a:pPr algn="ctr"/>
            <a:r>
              <a:rPr lang="en-US" dirty="0" smtClean="0"/>
              <a:t>High energies-Jets-GRB’s-AGN</a:t>
            </a:r>
            <a:endParaRPr lang="el-GR" dirty="0"/>
          </a:p>
        </p:txBody>
      </p:sp>
      <p:pic>
        <p:nvPicPr>
          <p:cNvPr id="1026" name="Picture 2" descr="C:\Users\user\Desktop\cdfbee907737c573b40520866eaa67a01.jpg"/>
          <p:cNvPicPr>
            <a:picLocks noChangeAspect="1" noChangeArrowheads="1"/>
          </p:cNvPicPr>
          <p:nvPr/>
        </p:nvPicPr>
        <p:blipFill>
          <a:blip r:embed="rId2" cstate="print"/>
          <a:srcRect/>
          <a:stretch>
            <a:fillRect/>
          </a:stretch>
        </p:blipFill>
        <p:spPr bwMode="auto">
          <a:xfrm>
            <a:off x="785786" y="1643050"/>
            <a:ext cx="3357586" cy="2516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3 - TextBox"/>
          <p:cNvSpPr txBox="1"/>
          <p:nvPr/>
        </p:nvSpPr>
        <p:spPr>
          <a:xfrm>
            <a:off x="4643438" y="1643050"/>
            <a:ext cx="4071966" cy="1323439"/>
          </a:xfrm>
          <a:prstGeom prst="rect">
            <a:avLst/>
          </a:prstGeom>
          <a:noFill/>
        </p:spPr>
        <p:txBody>
          <a:bodyPr wrap="square" rtlCol="0">
            <a:spAutoFit/>
          </a:bodyPr>
          <a:lstStyle/>
          <a:p>
            <a:r>
              <a:rPr lang="el-GR" sz="2000" dirty="0" smtClean="0"/>
              <a:t>Πλέον  σε αυτές τις ενέργειες  χρησιμοποιούμε παρόμοιες λογικές η και παραλλαγές  των προηγούμενων  μηχανισμών.</a:t>
            </a:r>
            <a:endParaRPr lang="el-GR" sz="2000" dirty="0"/>
          </a:p>
        </p:txBody>
      </p:sp>
      <p:sp>
        <p:nvSpPr>
          <p:cNvPr id="5" name="4 - TextBox"/>
          <p:cNvSpPr txBox="1"/>
          <p:nvPr/>
        </p:nvSpPr>
        <p:spPr>
          <a:xfrm>
            <a:off x="4643438" y="3071810"/>
            <a:ext cx="4143404" cy="3170099"/>
          </a:xfrm>
          <a:prstGeom prst="rect">
            <a:avLst/>
          </a:prstGeom>
          <a:noFill/>
        </p:spPr>
        <p:txBody>
          <a:bodyPr wrap="square" rtlCol="0">
            <a:spAutoFit/>
          </a:bodyPr>
          <a:lstStyle/>
          <a:p>
            <a:r>
              <a:rPr lang="el-GR" sz="2000" dirty="0" smtClean="0"/>
              <a:t>Οι βασικοί μηχανισμοί τώρα (</a:t>
            </a:r>
            <a:r>
              <a:rPr lang="en-US" sz="2000" dirty="0" smtClean="0"/>
              <a:t>shock acceleration super </a:t>
            </a:r>
            <a:r>
              <a:rPr lang="en-US" sz="2000" dirty="0" err="1" smtClean="0"/>
              <a:t>Alfvenian</a:t>
            </a:r>
            <a:r>
              <a:rPr lang="en-US" sz="2000" dirty="0" smtClean="0"/>
              <a:t> waves, </a:t>
            </a:r>
            <a:r>
              <a:rPr lang="en-US" sz="2000" dirty="0" err="1" smtClean="0"/>
              <a:t>unipolar</a:t>
            </a:r>
            <a:r>
              <a:rPr lang="en-US" sz="2000" dirty="0" smtClean="0"/>
              <a:t> inductor, non relativistic plasma flares</a:t>
            </a:r>
            <a:r>
              <a:rPr lang="el-GR" sz="2000" dirty="0" smtClean="0"/>
              <a:t>)</a:t>
            </a:r>
            <a:r>
              <a:rPr lang="en-US" sz="2000" dirty="0" smtClean="0"/>
              <a:t>  </a:t>
            </a:r>
            <a:r>
              <a:rPr lang="el-GR" sz="2000" dirty="0" smtClean="0"/>
              <a:t> επεκτείνονται σε σχετικιστικές  ταχύτητες  και με μικρές διαφοροποιήσεις  περιγράφουν επαρκώς  την επιτάχυνση σε υψηλές ενέργειες. Ωστόσο το πρόβλημα </a:t>
            </a:r>
            <a:r>
              <a:rPr lang="en-US" sz="2000" dirty="0" smtClean="0"/>
              <a:t>GZK</a:t>
            </a:r>
            <a:r>
              <a:rPr lang="el-GR" sz="2000" dirty="0" smtClean="0"/>
              <a:t>παραμένει.</a:t>
            </a:r>
            <a:endParaRPr lang="el-GR" sz="2000" dirty="0"/>
          </a:p>
        </p:txBody>
      </p:sp>
      <p:sp>
        <p:nvSpPr>
          <p:cNvPr id="6" name="5 - TextBox"/>
          <p:cNvSpPr txBox="1"/>
          <p:nvPr/>
        </p:nvSpPr>
        <p:spPr>
          <a:xfrm>
            <a:off x="642910" y="4214818"/>
            <a:ext cx="3929090" cy="2308324"/>
          </a:xfrm>
          <a:prstGeom prst="rect">
            <a:avLst/>
          </a:prstGeom>
          <a:noFill/>
        </p:spPr>
        <p:txBody>
          <a:bodyPr wrap="square" rtlCol="0">
            <a:spAutoFit/>
          </a:bodyPr>
          <a:lstStyle/>
          <a:p>
            <a:r>
              <a:rPr lang="el-GR" dirty="0" smtClean="0"/>
              <a:t>Αυτά τα μοντέλα επιδέχονται πάρα πολλές διαφοροποιήσεις κυρίως ανάλογα με τις κατευθύνσεις  των ηλεκτρομαγνητικών πεδίων και των κρουστικών κυμάτων.(</a:t>
            </a:r>
            <a:r>
              <a:rPr lang="en-US" dirty="0" smtClean="0"/>
              <a:t>Cosmic ray shock acceleration in galactic and</a:t>
            </a:r>
          </a:p>
          <a:p>
            <a:r>
              <a:rPr lang="en-US" dirty="0" smtClean="0"/>
              <a:t>extragalactic sources</a:t>
            </a:r>
            <a:r>
              <a:rPr lang="el-GR" dirty="0" smtClean="0"/>
              <a:t> </a:t>
            </a:r>
            <a:r>
              <a:rPr lang="en-US" dirty="0" smtClean="0"/>
              <a:t>Matthias </a:t>
            </a:r>
            <a:r>
              <a:rPr lang="en-US" dirty="0" err="1" smtClean="0"/>
              <a:t>Vereecken</a:t>
            </a:r>
            <a:r>
              <a:rPr lang="el-GR" dirty="0" smtClean="0"/>
              <a:t>)</a:t>
            </a:r>
            <a:endParaRPr lang="el-GR" dirty="0"/>
          </a:p>
        </p:txBody>
      </p:sp>
      <p:pic>
        <p:nvPicPr>
          <p:cNvPr id="3" name="Picture 2" descr="C:\Users\user\Desktop\Χωρίς τίτλο.png"/>
          <p:cNvPicPr>
            <a:picLocks noChangeAspect="1" noChangeArrowheads="1"/>
          </p:cNvPicPr>
          <p:nvPr/>
        </p:nvPicPr>
        <p:blipFill>
          <a:blip r:embed="rId3" cstate="print"/>
          <a:srcRect/>
          <a:stretch>
            <a:fillRect/>
          </a:stretch>
        </p:blipFill>
        <p:spPr bwMode="auto">
          <a:xfrm>
            <a:off x="500034" y="4143380"/>
            <a:ext cx="7786742" cy="256517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57158" y="357166"/>
            <a:ext cx="8229600" cy="1143000"/>
          </a:xfrm>
        </p:spPr>
        <p:txBody>
          <a:bodyPr/>
          <a:lstStyle/>
          <a:p>
            <a:pPr algn="ctr"/>
            <a:r>
              <a:rPr lang="en-US" dirty="0" err="1" smtClean="0"/>
              <a:t>Zevatrons-ZeV</a:t>
            </a:r>
            <a:r>
              <a:rPr lang="el-GR" dirty="0" smtClean="0"/>
              <a:t>(1)</a:t>
            </a:r>
            <a:endParaRPr lang="el-GR" dirty="0"/>
          </a:p>
        </p:txBody>
      </p:sp>
      <p:sp>
        <p:nvSpPr>
          <p:cNvPr id="3" name="2 - Θέση περιεχομένου"/>
          <p:cNvSpPr>
            <a:spLocks noGrp="1"/>
          </p:cNvSpPr>
          <p:nvPr>
            <p:ph idx="1"/>
          </p:nvPr>
        </p:nvSpPr>
        <p:spPr>
          <a:xfrm>
            <a:off x="285720" y="1928802"/>
            <a:ext cx="8358246" cy="1785950"/>
          </a:xfrm>
        </p:spPr>
        <p:txBody>
          <a:bodyPr>
            <a:normAutofit/>
          </a:bodyPr>
          <a:lstStyle/>
          <a:p>
            <a:pPr algn="just"/>
            <a:r>
              <a:rPr lang="el-GR" sz="2000" dirty="0" smtClean="0"/>
              <a:t>Θεωρούμε αυτή την φορά το κρουστικό κύμα </a:t>
            </a:r>
            <a:r>
              <a:rPr lang="en-US" sz="2000" dirty="0" smtClean="0"/>
              <a:t>Ultra-relativistic </a:t>
            </a:r>
            <a:r>
              <a:rPr lang="el-GR" sz="2000" dirty="0" smtClean="0"/>
              <a:t>με το παράγοντα </a:t>
            </a:r>
            <a:r>
              <a:rPr lang="en-US" sz="2000" dirty="0" smtClean="0"/>
              <a:t>Lorentz 100&lt;</a:t>
            </a:r>
            <a:r>
              <a:rPr lang="el-GR" sz="2000" dirty="0" smtClean="0"/>
              <a:t>γ&lt;</a:t>
            </a:r>
            <a:r>
              <a:rPr lang="en-US" sz="2000" dirty="0" smtClean="0"/>
              <a:t>300</a:t>
            </a:r>
            <a:r>
              <a:rPr lang="el-GR" sz="2000" dirty="0" smtClean="0"/>
              <a:t>.</a:t>
            </a:r>
            <a:r>
              <a:rPr lang="en-US" sz="2000" dirty="0" smtClean="0"/>
              <a:t> </a:t>
            </a:r>
            <a:r>
              <a:rPr lang="el-GR" sz="2000" dirty="0" smtClean="0"/>
              <a:t>Χρησιμοποιώντας την παρατήρηση για μία τυπική έκρηξη </a:t>
            </a:r>
            <a:r>
              <a:rPr lang="en-US" sz="2000" dirty="0" smtClean="0"/>
              <a:t>L=10</a:t>
            </a:r>
            <a:r>
              <a:rPr lang="en-US" sz="2000" baseline="30000" dirty="0" smtClean="0"/>
              <a:t>45</a:t>
            </a:r>
            <a:r>
              <a:rPr lang="en-US" sz="2000" dirty="0" smtClean="0"/>
              <a:t> W </a:t>
            </a:r>
            <a:r>
              <a:rPr lang="el-GR" sz="2000" dirty="0" smtClean="0"/>
              <a:t>υπολογίζεται ότι μπορούν να επιταχυνθούν πρωτόνια έως 300 </a:t>
            </a:r>
            <a:r>
              <a:rPr lang="en-US" sz="2000" dirty="0" err="1" smtClean="0"/>
              <a:t>EeV</a:t>
            </a:r>
            <a:r>
              <a:rPr lang="en-US" sz="2000" dirty="0" smtClean="0"/>
              <a:t>. To </a:t>
            </a:r>
            <a:r>
              <a:rPr lang="el-GR" sz="2000" dirty="0" smtClean="0"/>
              <a:t>κύμα μπορεί να συνοδεύεται από </a:t>
            </a:r>
            <a:r>
              <a:rPr lang="en-US" sz="2000" dirty="0" smtClean="0"/>
              <a:t>GRB </a:t>
            </a:r>
            <a:r>
              <a:rPr lang="el-GR" sz="2000" dirty="0" smtClean="0"/>
              <a:t>η από κάποιο </a:t>
            </a:r>
            <a:r>
              <a:rPr lang="en-US" sz="2000" dirty="0" smtClean="0"/>
              <a:t>radio jet.</a:t>
            </a:r>
            <a:r>
              <a:rPr lang="el-GR" sz="2000" dirty="0" smtClean="0"/>
              <a:t> </a:t>
            </a:r>
            <a:endParaRPr lang="el-GR" sz="2000" dirty="0"/>
          </a:p>
        </p:txBody>
      </p:sp>
      <p:pic>
        <p:nvPicPr>
          <p:cNvPr id="1026" name="Picture 2" descr="C:\Users\user\Desktop\cygnusA_diag.gif"/>
          <p:cNvPicPr>
            <a:picLocks noChangeAspect="1" noChangeArrowheads="1"/>
          </p:cNvPicPr>
          <p:nvPr/>
        </p:nvPicPr>
        <p:blipFill>
          <a:blip r:embed="rId2" cstate="print"/>
          <a:srcRect/>
          <a:stretch>
            <a:fillRect/>
          </a:stretch>
        </p:blipFill>
        <p:spPr bwMode="auto">
          <a:xfrm>
            <a:off x="642910" y="3643314"/>
            <a:ext cx="3714744" cy="2653389"/>
          </a:xfrm>
          <a:prstGeom prst="rect">
            <a:avLst/>
          </a:prstGeom>
          <a:noFill/>
        </p:spPr>
      </p:pic>
      <p:pic>
        <p:nvPicPr>
          <p:cNvPr id="1027" name="Picture 3" descr="C:\Users\user\Desktop\Magnetic-Fields-Boost-Gamma-Ray-Bursts-2.jpg"/>
          <p:cNvPicPr>
            <a:picLocks noChangeAspect="1" noChangeArrowheads="1"/>
          </p:cNvPicPr>
          <p:nvPr/>
        </p:nvPicPr>
        <p:blipFill>
          <a:blip r:embed="rId3" cstate="print"/>
          <a:srcRect/>
          <a:stretch>
            <a:fillRect/>
          </a:stretch>
        </p:blipFill>
        <p:spPr bwMode="auto">
          <a:xfrm>
            <a:off x="4572000" y="3643314"/>
            <a:ext cx="4071966" cy="2654297"/>
          </a:xfrm>
          <a:prstGeom prst="rect">
            <a:avLst/>
          </a:prstGeom>
          <a:noFill/>
        </p:spPr>
      </p:pic>
      <p:sp>
        <p:nvSpPr>
          <p:cNvPr id="6" name="5 - TextBox"/>
          <p:cNvSpPr txBox="1"/>
          <p:nvPr/>
        </p:nvSpPr>
        <p:spPr>
          <a:xfrm>
            <a:off x="428596" y="1857364"/>
            <a:ext cx="4143404" cy="1631216"/>
          </a:xfrm>
          <a:prstGeom prst="rect">
            <a:avLst/>
          </a:prstGeom>
          <a:solidFill>
            <a:srgbClr val="FFC000"/>
          </a:solidFill>
        </p:spPr>
        <p:txBody>
          <a:bodyPr wrap="square" rtlCol="0">
            <a:spAutoFit/>
          </a:bodyPr>
          <a:lstStyle/>
          <a:p>
            <a:r>
              <a:rPr lang="el-GR" sz="2000" dirty="0" smtClean="0"/>
              <a:t>Το πρόβλημα με  τα </a:t>
            </a:r>
            <a:r>
              <a:rPr lang="en-US" sz="2000" dirty="0" smtClean="0"/>
              <a:t>radio jets </a:t>
            </a:r>
            <a:r>
              <a:rPr lang="el-GR" sz="2000" dirty="0" smtClean="0"/>
              <a:t>είναι ότι ακόμα και τα λίγα έως τώρα γνωστά, δεν συμπίπτουν </a:t>
            </a:r>
            <a:r>
              <a:rPr lang="el-GR" sz="2000" dirty="0" err="1" smtClean="0"/>
              <a:t>παρατηρησιακά</a:t>
            </a:r>
            <a:r>
              <a:rPr lang="el-GR" sz="2000" dirty="0" smtClean="0"/>
              <a:t> με  κοσμικές ακτίνες  υψηλών ενεργειών.</a:t>
            </a:r>
            <a:endParaRPr lang="el-GR" sz="2000" dirty="0"/>
          </a:p>
        </p:txBody>
      </p:sp>
      <p:sp>
        <p:nvSpPr>
          <p:cNvPr id="7" name="6 - TextBox"/>
          <p:cNvSpPr txBox="1"/>
          <p:nvPr/>
        </p:nvSpPr>
        <p:spPr>
          <a:xfrm>
            <a:off x="4714876" y="1857364"/>
            <a:ext cx="4143404" cy="1938992"/>
          </a:xfrm>
          <a:prstGeom prst="rect">
            <a:avLst/>
          </a:prstGeom>
          <a:solidFill>
            <a:srgbClr val="92D050"/>
          </a:solidFill>
        </p:spPr>
        <p:txBody>
          <a:bodyPr wrap="square" rtlCol="0">
            <a:spAutoFit/>
          </a:bodyPr>
          <a:lstStyle/>
          <a:p>
            <a:r>
              <a:rPr lang="el-GR" sz="2000" dirty="0" smtClean="0"/>
              <a:t>Το πρόβλημα με τα </a:t>
            </a:r>
            <a:r>
              <a:rPr lang="en-US" sz="2000" dirty="0" smtClean="0"/>
              <a:t>burst </a:t>
            </a:r>
            <a:r>
              <a:rPr lang="el-GR" sz="2000" dirty="0" smtClean="0"/>
              <a:t>τέτοιου τύπου είναι ότι δεν υπάρχουν μάλλον  αρκετά σε σχετικά κοντινή απόσταση ώστε  να δώσουν  την «</a:t>
            </a:r>
            <a:r>
              <a:rPr lang="el-GR" sz="2000" dirty="0" err="1" smtClean="0"/>
              <a:t>ισοτροπικότητα</a:t>
            </a:r>
            <a:r>
              <a:rPr lang="el-GR" sz="2000" dirty="0" smtClean="0"/>
              <a:t>»  που παρατηρούμαι στο φάσμα.</a:t>
            </a:r>
            <a:endParaRPr lang="el-G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28596" y="214290"/>
            <a:ext cx="8229600" cy="1143000"/>
          </a:xfrm>
        </p:spPr>
        <p:txBody>
          <a:bodyPr/>
          <a:lstStyle/>
          <a:p>
            <a:pPr algn="ctr"/>
            <a:r>
              <a:rPr lang="en-US" dirty="0" err="1" smtClean="0"/>
              <a:t>Zevatrons-ZeV</a:t>
            </a:r>
            <a:r>
              <a:rPr lang="el-GR" dirty="0" smtClean="0"/>
              <a:t>(2)</a:t>
            </a:r>
            <a:endParaRPr lang="el-GR" dirty="0"/>
          </a:p>
        </p:txBody>
      </p:sp>
      <p:sp>
        <p:nvSpPr>
          <p:cNvPr id="3" name="2 - Θέση περιεχομένου"/>
          <p:cNvSpPr>
            <a:spLocks noGrp="1"/>
          </p:cNvSpPr>
          <p:nvPr>
            <p:ph idx="1"/>
          </p:nvPr>
        </p:nvSpPr>
        <p:spPr>
          <a:xfrm>
            <a:off x="428596" y="1571612"/>
            <a:ext cx="8286808" cy="1857388"/>
          </a:xfrm>
        </p:spPr>
        <p:txBody>
          <a:bodyPr>
            <a:normAutofit fontScale="85000" lnSpcReduction="20000"/>
          </a:bodyPr>
          <a:lstStyle/>
          <a:p>
            <a:pPr algn="just"/>
            <a:r>
              <a:rPr lang="el-GR" dirty="0" smtClean="0"/>
              <a:t>Επιστρέφοντας στο μοντέλο των </a:t>
            </a:r>
            <a:r>
              <a:rPr lang="en-US" dirty="0" smtClean="0"/>
              <a:t>Pulsar </a:t>
            </a:r>
            <a:r>
              <a:rPr lang="el-GR" dirty="0" smtClean="0"/>
              <a:t>αναφέρουμε την ειδική περίπτωση των </a:t>
            </a:r>
            <a:r>
              <a:rPr lang="en-US" dirty="0" err="1" smtClean="0"/>
              <a:t>magnetars</a:t>
            </a:r>
            <a:r>
              <a:rPr lang="el-GR" dirty="0" smtClean="0"/>
              <a:t> οι οποίοι είναι νέοι αστέρες  με πολύ ισχυρό μαγνητικό πεδίο, καθώς και την υπόθεση ότι στα προηγούμενα μοντέλα </a:t>
            </a:r>
            <a:r>
              <a:rPr lang="en-US" dirty="0" smtClean="0"/>
              <a:t>(</a:t>
            </a:r>
            <a:r>
              <a:rPr lang="en-US" dirty="0" err="1" smtClean="0"/>
              <a:t>Unipolar</a:t>
            </a:r>
            <a:r>
              <a:rPr lang="en-US" dirty="0" smtClean="0"/>
              <a:t> </a:t>
            </a:r>
            <a:r>
              <a:rPr lang="en-US" dirty="0" err="1" smtClean="0"/>
              <a:t>Induction,Binaries</a:t>
            </a:r>
            <a:r>
              <a:rPr lang="en-US" dirty="0" smtClean="0"/>
              <a:t>) </a:t>
            </a:r>
            <a:r>
              <a:rPr lang="el-GR" dirty="0" smtClean="0"/>
              <a:t>θα μπορούσε στην θέση του αστέρα νετρονίων να βρίσκεται μία υπερμεγέθης μελανή οπή.</a:t>
            </a:r>
            <a:endParaRPr lang="el-GR" dirty="0"/>
          </a:p>
        </p:txBody>
      </p:sp>
      <p:pic>
        <p:nvPicPr>
          <p:cNvPr id="2050" name="Picture 2" descr="C:\Users\user\Desktop\d6nCch9.jpg"/>
          <p:cNvPicPr>
            <a:picLocks noChangeAspect="1" noChangeArrowheads="1"/>
          </p:cNvPicPr>
          <p:nvPr/>
        </p:nvPicPr>
        <p:blipFill>
          <a:blip r:embed="rId2" cstate="print"/>
          <a:srcRect/>
          <a:stretch>
            <a:fillRect/>
          </a:stretch>
        </p:blipFill>
        <p:spPr bwMode="auto">
          <a:xfrm>
            <a:off x="714348" y="3643314"/>
            <a:ext cx="3857532" cy="2571688"/>
          </a:xfrm>
          <a:prstGeom prst="rect">
            <a:avLst/>
          </a:prstGeom>
          <a:noFill/>
        </p:spPr>
      </p:pic>
      <p:pic>
        <p:nvPicPr>
          <p:cNvPr id="2051" name="Picture 3" descr="C:\Users\user\Desktop\XMM-Newton_Magnetar-illustration_08-13.jpg"/>
          <p:cNvPicPr>
            <a:picLocks noChangeAspect="1" noChangeArrowheads="1"/>
          </p:cNvPicPr>
          <p:nvPr/>
        </p:nvPicPr>
        <p:blipFill>
          <a:blip r:embed="rId3" cstate="print"/>
          <a:srcRect/>
          <a:stretch>
            <a:fillRect/>
          </a:stretch>
        </p:blipFill>
        <p:spPr bwMode="auto">
          <a:xfrm>
            <a:off x="4643438" y="3621448"/>
            <a:ext cx="3714776" cy="2577742"/>
          </a:xfrm>
          <a:prstGeom prst="rect">
            <a:avLst/>
          </a:prstGeom>
          <a:noFill/>
        </p:spPr>
      </p:pic>
      <p:sp>
        <p:nvSpPr>
          <p:cNvPr id="6" name="5 - TextBox"/>
          <p:cNvSpPr txBox="1"/>
          <p:nvPr/>
        </p:nvSpPr>
        <p:spPr>
          <a:xfrm>
            <a:off x="571472" y="1214422"/>
            <a:ext cx="4143404" cy="1708160"/>
          </a:xfrm>
          <a:prstGeom prst="rect">
            <a:avLst/>
          </a:prstGeom>
          <a:solidFill>
            <a:schemeClr val="accent2">
              <a:lumMod val="60000"/>
              <a:lumOff val="40000"/>
            </a:schemeClr>
          </a:solidFill>
        </p:spPr>
        <p:txBody>
          <a:bodyPr wrap="square" rtlCol="0">
            <a:spAutoFit/>
          </a:bodyPr>
          <a:lstStyle/>
          <a:p>
            <a:r>
              <a:rPr lang="el-GR" sz="2100" dirty="0" smtClean="0"/>
              <a:t>Οι διαφορές δυναμικού(</a:t>
            </a:r>
            <a:r>
              <a:rPr lang="el-GR" sz="2100" dirty="0" err="1" smtClean="0"/>
              <a:t>Βαρυτικό</a:t>
            </a:r>
            <a:r>
              <a:rPr lang="el-GR" sz="2100" dirty="0" smtClean="0"/>
              <a:t> ή ηλεκτρομαγνητικό)  σε αυτό το μοντέλο είναι τεράστιες με αποτέλεσμα  να χρειάζεται </a:t>
            </a:r>
            <a:r>
              <a:rPr lang="el-GR" sz="2100" dirty="0" err="1" smtClean="0"/>
              <a:t>εξεραιτικά</a:t>
            </a:r>
            <a:r>
              <a:rPr lang="el-GR" sz="2100" dirty="0" smtClean="0"/>
              <a:t> ασθενή </a:t>
            </a:r>
            <a:r>
              <a:rPr lang="en-US" sz="2100" dirty="0" smtClean="0"/>
              <a:t>MBR.</a:t>
            </a:r>
            <a:endParaRPr lang="el-GR" sz="2100" dirty="0"/>
          </a:p>
        </p:txBody>
      </p:sp>
      <p:sp>
        <p:nvSpPr>
          <p:cNvPr id="8" name="7 - TextBox"/>
          <p:cNvSpPr txBox="1"/>
          <p:nvPr/>
        </p:nvSpPr>
        <p:spPr>
          <a:xfrm>
            <a:off x="4857720" y="1785926"/>
            <a:ext cx="4286280" cy="707886"/>
          </a:xfrm>
          <a:prstGeom prst="rect">
            <a:avLst/>
          </a:prstGeom>
          <a:solidFill>
            <a:srgbClr val="00B050"/>
          </a:solidFill>
        </p:spPr>
        <p:txBody>
          <a:bodyPr wrap="square" rtlCol="0">
            <a:spAutoFit/>
          </a:bodyPr>
          <a:lstStyle/>
          <a:p>
            <a:r>
              <a:rPr lang="el-GR" sz="2000" dirty="0" smtClean="0"/>
              <a:t>Όπως τονίστηκε  και πριν δύσκολα θα λειτουργήσει </a:t>
            </a:r>
            <a:r>
              <a:rPr lang="en-US" sz="2000" dirty="0" smtClean="0"/>
              <a:t> </a:t>
            </a:r>
            <a:r>
              <a:rPr lang="el-GR" sz="2000" dirty="0" smtClean="0"/>
              <a:t>ως  </a:t>
            </a:r>
            <a:r>
              <a:rPr lang="el-GR" sz="2000" dirty="0" err="1" smtClean="0"/>
              <a:t>εξωγαλαξιακή</a:t>
            </a:r>
            <a:r>
              <a:rPr lang="el-GR" sz="2000" dirty="0" smtClean="0"/>
              <a:t> πηγή.</a:t>
            </a:r>
            <a:endParaRPr lang="el-GR" sz="2000" dirty="0"/>
          </a:p>
        </p:txBody>
      </p:sp>
      <p:pic>
        <p:nvPicPr>
          <p:cNvPr id="3074" name="Picture 2" descr="C:\Users\Admin\Desktop\Δημήτρης-temp\cosmo_ergasia\magnetars.jpg"/>
          <p:cNvPicPr>
            <a:picLocks noChangeAspect="1" noChangeArrowheads="1"/>
          </p:cNvPicPr>
          <p:nvPr/>
        </p:nvPicPr>
        <p:blipFill>
          <a:blip r:embed="rId4" cstate="print"/>
          <a:srcRect/>
          <a:stretch>
            <a:fillRect/>
          </a:stretch>
        </p:blipFill>
        <p:spPr bwMode="auto">
          <a:xfrm>
            <a:off x="714348" y="3000372"/>
            <a:ext cx="7528028" cy="35719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heckerboard(across)">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heckerboard(across)">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28596" y="500042"/>
            <a:ext cx="8229600" cy="1143000"/>
          </a:xfrm>
        </p:spPr>
        <p:txBody>
          <a:bodyPr/>
          <a:lstStyle/>
          <a:p>
            <a:pPr algn="ctr"/>
            <a:r>
              <a:rPr lang="el-GR" dirty="0" smtClean="0"/>
              <a:t>Περιεχόμενα</a:t>
            </a:r>
            <a:endParaRPr lang="el-GR" dirty="0"/>
          </a:p>
        </p:txBody>
      </p:sp>
      <p:sp>
        <p:nvSpPr>
          <p:cNvPr id="3" name="2 - Θέση περιεχομένου"/>
          <p:cNvSpPr>
            <a:spLocks noGrp="1"/>
          </p:cNvSpPr>
          <p:nvPr>
            <p:ph idx="1"/>
          </p:nvPr>
        </p:nvSpPr>
        <p:spPr>
          <a:xfrm>
            <a:off x="457200" y="1935480"/>
            <a:ext cx="8229600" cy="3422346"/>
          </a:xfrm>
        </p:spPr>
        <p:txBody>
          <a:bodyPr/>
          <a:lstStyle/>
          <a:p>
            <a:r>
              <a:rPr lang="el-GR" dirty="0" smtClean="0"/>
              <a:t>Λίγα λόγια για την διάδοση και την προέλευση των κοσμικών </a:t>
            </a:r>
            <a:r>
              <a:rPr lang="el-GR" dirty="0" err="1" smtClean="0"/>
              <a:t>ακτίνων</a:t>
            </a:r>
            <a:r>
              <a:rPr lang="el-GR" dirty="0" smtClean="0"/>
              <a:t>.</a:t>
            </a:r>
          </a:p>
          <a:p>
            <a:r>
              <a:rPr lang="el-GR" dirty="0" smtClean="0"/>
              <a:t>Ήλιος και επιτάχυνση από αστέρες</a:t>
            </a:r>
          </a:p>
          <a:p>
            <a:r>
              <a:rPr lang="el-GR" dirty="0" smtClean="0"/>
              <a:t>Μηχανισμοί </a:t>
            </a:r>
            <a:r>
              <a:rPr lang="en-US" dirty="0" smtClean="0"/>
              <a:t> Fermi</a:t>
            </a:r>
          </a:p>
          <a:p>
            <a:r>
              <a:rPr lang="el-GR" dirty="0" smtClean="0"/>
              <a:t>Άλλοι μηχανισμοί στις μεσαίες ενέργειες</a:t>
            </a:r>
          </a:p>
          <a:p>
            <a:r>
              <a:rPr lang="el-GR" dirty="0" smtClean="0"/>
              <a:t>Πιθανοί μηχανισμοί στις υψηλές ενέργειες</a:t>
            </a:r>
          </a:p>
          <a:p>
            <a:r>
              <a:rPr lang="el-GR" dirty="0" smtClean="0"/>
              <a:t>Πέρα από το </a:t>
            </a:r>
            <a:r>
              <a:rPr lang="en-US" dirty="0" smtClean="0"/>
              <a:t>Standard Model</a:t>
            </a:r>
            <a:endParaRPr lang="el-GR" dirty="0" smtClean="0"/>
          </a:p>
          <a:p>
            <a:endParaRPr lang="el-GR" dirty="0" smtClean="0"/>
          </a:p>
          <a:p>
            <a:endParaRPr lang="el-GR" dirty="0" smtClean="0"/>
          </a:p>
          <a:p>
            <a:endParaRPr lang="el-GR" dirty="0" smtClean="0"/>
          </a:p>
          <a:p>
            <a:endParaRPr lang="el-GR" dirty="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sp>
        <p:nvSpPr>
          <p:cNvPr id="1029" name="Rectangle 5"/>
          <p:cNvSpPr>
            <a:spLocks noChangeArrowheads="1"/>
          </p:cNvSpPr>
          <p:nvPr/>
        </p:nvSpPr>
        <p:spPr bwMode="auto">
          <a:xfrm>
            <a:off x="0" y="13335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500034" y="285728"/>
            <a:ext cx="8229600" cy="1143000"/>
          </a:xfrm>
        </p:spPr>
        <p:txBody>
          <a:bodyPr/>
          <a:lstStyle/>
          <a:p>
            <a:pPr algn="ctr"/>
            <a:r>
              <a:rPr lang="el-GR" dirty="0" smtClean="0"/>
              <a:t>Άλλοι μηχανισμοί</a:t>
            </a:r>
            <a:endParaRPr lang="el-GR" dirty="0"/>
          </a:p>
        </p:txBody>
      </p:sp>
      <p:sp>
        <p:nvSpPr>
          <p:cNvPr id="3" name="2 - Θέση περιεχομένου"/>
          <p:cNvSpPr>
            <a:spLocks noGrp="1"/>
          </p:cNvSpPr>
          <p:nvPr>
            <p:ph idx="1"/>
          </p:nvPr>
        </p:nvSpPr>
        <p:spPr>
          <a:xfrm>
            <a:off x="500034" y="1428736"/>
            <a:ext cx="8229600" cy="4389120"/>
          </a:xfrm>
        </p:spPr>
        <p:txBody>
          <a:bodyPr>
            <a:normAutofit lnSpcReduction="10000"/>
          </a:bodyPr>
          <a:lstStyle/>
          <a:p>
            <a:r>
              <a:rPr lang="el-GR" dirty="0" smtClean="0"/>
              <a:t>Παραλλαγές του </a:t>
            </a:r>
            <a:r>
              <a:rPr lang="en-US" dirty="0" smtClean="0"/>
              <a:t>DSAM(Parallel shocks, Oblique shocks) Ref: Cosmic ray shock acceleration in galactic and extragalactic sources Matthias </a:t>
            </a:r>
            <a:r>
              <a:rPr lang="en-US" dirty="0" err="1" smtClean="0"/>
              <a:t>Vereecken</a:t>
            </a:r>
            <a:r>
              <a:rPr lang="en-US" dirty="0" smtClean="0"/>
              <a:t>.</a:t>
            </a:r>
          </a:p>
          <a:p>
            <a:r>
              <a:rPr lang="en-US" dirty="0" smtClean="0"/>
              <a:t>Espresso </a:t>
            </a:r>
            <a:r>
              <a:rPr lang="en-US" dirty="0" smtClean="0"/>
              <a:t>mechanism</a:t>
            </a:r>
          </a:p>
          <a:p>
            <a:endParaRPr lang="en-US" dirty="0" smtClean="0"/>
          </a:p>
          <a:p>
            <a:endParaRPr lang="en-US" dirty="0" smtClean="0"/>
          </a:p>
          <a:p>
            <a:endParaRPr lang="en-US" dirty="0" smtClean="0"/>
          </a:p>
          <a:p>
            <a:endParaRPr lang="en-US" dirty="0" smtClean="0"/>
          </a:p>
          <a:p>
            <a:endParaRPr lang="en-US" dirty="0" smtClean="0"/>
          </a:p>
          <a:p>
            <a:r>
              <a:rPr lang="en-US" dirty="0" smtClean="0"/>
              <a:t>Cannonball Mechanism</a:t>
            </a:r>
            <a:endParaRPr lang="en-US" dirty="0" smtClean="0"/>
          </a:p>
        </p:txBody>
      </p:sp>
      <p:pic>
        <p:nvPicPr>
          <p:cNvPr id="2050" name="Picture 2" descr="C:\Users\user\Desktop\Χωρίς τίτλο.png"/>
          <p:cNvPicPr>
            <a:picLocks noChangeAspect="1" noChangeArrowheads="1"/>
          </p:cNvPicPr>
          <p:nvPr/>
        </p:nvPicPr>
        <p:blipFill>
          <a:blip r:embed="rId2" cstate="print"/>
          <a:srcRect/>
          <a:stretch>
            <a:fillRect/>
          </a:stretch>
        </p:blipFill>
        <p:spPr bwMode="auto">
          <a:xfrm>
            <a:off x="1285852" y="2500306"/>
            <a:ext cx="7219909" cy="2755450"/>
          </a:xfrm>
          <a:prstGeom prst="rect">
            <a:avLst/>
          </a:prstGeom>
          <a:noFill/>
        </p:spPr>
      </p:pic>
      <p:pic>
        <p:nvPicPr>
          <p:cNvPr id="4" name="Picture 2" descr="C:\Users\Admin\Desktop\Δημήτρης-temp\cosmo_ergasia\cannonball.png"/>
          <p:cNvPicPr>
            <a:picLocks noChangeAspect="1" noChangeArrowheads="1"/>
          </p:cNvPicPr>
          <p:nvPr/>
        </p:nvPicPr>
        <p:blipFill>
          <a:blip r:embed="rId3" cstate="print"/>
          <a:srcRect/>
          <a:stretch>
            <a:fillRect/>
          </a:stretch>
        </p:blipFill>
        <p:spPr bwMode="auto">
          <a:xfrm>
            <a:off x="1571604" y="0"/>
            <a:ext cx="5547034" cy="685800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1+#ppt_w/2"/>
                                          </p:val>
                                        </p:tav>
                                        <p:tav tm="100000">
                                          <p:val>
                                            <p:strVal val="#ppt_x"/>
                                          </p:val>
                                        </p:tav>
                                      </p:tavLst>
                                    </p:anim>
                                    <p:anim calcmode="lin" valueType="num">
                                      <p:cBhvr additive="base">
                                        <p:cTn id="20"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28596" y="357166"/>
            <a:ext cx="8229600" cy="1143000"/>
          </a:xfrm>
        </p:spPr>
        <p:txBody>
          <a:bodyPr/>
          <a:lstStyle/>
          <a:p>
            <a:r>
              <a:rPr lang="el-GR" dirty="0" smtClean="0"/>
              <a:t>          Άλλοι μηχανισμοί(2)</a:t>
            </a:r>
            <a:endParaRPr lang="el-GR" dirty="0"/>
          </a:p>
        </p:txBody>
      </p:sp>
      <p:sp>
        <p:nvSpPr>
          <p:cNvPr id="5" name="4 - Θέση περιεχομένου"/>
          <p:cNvSpPr>
            <a:spLocks noGrp="1"/>
          </p:cNvSpPr>
          <p:nvPr>
            <p:ph idx="1"/>
          </p:nvPr>
        </p:nvSpPr>
        <p:spPr>
          <a:xfrm>
            <a:off x="0" y="1500174"/>
            <a:ext cx="5900750" cy="779140"/>
          </a:xfrm>
        </p:spPr>
        <p:txBody>
          <a:bodyPr/>
          <a:lstStyle/>
          <a:p>
            <a:r>
              <a:rPr lang="el-GR" dirty="0" smtClean="0"/>
              <a:t>Μαγνητικός μηχανισμός </a:t>
            </a:r>
            <a:r>
              <a:rPr lang="en-US" dirty="0" smtClean="0"/>
              <a:t>Penrose</a:t>
            </a:r>
            <a:endParaRPr lang="el-GR" dirty="0"/>
          </a:p>
        </p:txBody>
      </p:sp>
      <p:pic>
        <p:nvPicPr>
          <p:cNvPr id="1027" name="Picture 3" descr="C:\Users\Admin\Desktop\Δημήτρης-temp\cosmo_ergasia\SHOcosmic rays.jpg"/>
          <p:cNvPicPr>
            <a:picLocks noChangeAspect="1" noChangeArrowheads="1"/>
          </p:cNvPicPr>
          <p:nvPr/>
        </p:nvPicPr>
        <p:blipFill>
          <a:blip r:embed="rId2" cstate="print"/>
          <a:srcRect/>
          <a:stretch>
            <a:fillRect/>
          </a:stretch>
        </p:blipFill>
        <p:spPr bwMode="auto">
          <a:xfrm>
            <a:off x="3584921" y="2000240"/>
            <a:ext cx="5559079" cy="3643314"/>
          </a:xfrm>
          <a:prstGeom prst="rect">
            <a:avLst/>
          </a:prstGeom>
          <a:noFill/>
        </p:spPr>
      </p:pic>
      <p:sp>
        <p:nvSpPr>
          <p:cNvPr id="7" name="6 - TextBox"/>
          <p:cNvSpPr txBox="1"/>
          <p:nvPr/>
        </p:nvSpPr>
        <p:spPr>
          <a:xfrm>
            <a:off x="0" y="2000240"/>
            <a:ext cx="3643338" cy="492443"/>
          </a:xfrm>
          <a:prstGeom prst="rect">
            <a:avLst/>
          </a:prstGeom>
          <a:noFill/>
        </p:spPr>
        <p:txBody>
          <a:bodyPr wrap="square" rtlCol="0">
            <a:spAutoFit/>
          </a:bodyPr>
          <a:lstStyle/>
          <a:p>
            <a:pPr marL="274320" indent="-274320">
              <a:spcBef>
                <a:spcPct val="20000"/>
              </a:spcBef>
              <a:buClr>
                <a:schemeClr val="accent3"/>
              </a:buClr>
              <a:buSzPct val="95000"/>
              <a:buFont typeface="Wingdings 2"/>
              <a:buChar char=""/>
            </a:pPr>
            <a:r>
              <a:rPr lang="en-US" sz="2600" dirty="0" smtClean="0"/>
              <a:t>Shear acceleration</a:t>
            </a:r>
            <a:endParaRPr lang="el-GR" sz="2600" dirty="0" smtClean="0"/>
          </a:p>
        </p:txBody>
      </p:sp>
      <p:pic>
        <p:nvPicPr>
          <p:cNvPr id="1028" name="Picture 4" descr="C:\Users\Admin\Desktop\Δημήτρης-temp\cosmo_ergasia\Shear acceleration.png"/>
          <p:cNvPicPr>
            <a:picLocks noChangeAspect="1" noChangeArrowheads="1"/>
          </p:cNvPicPr>
          <p:nvPr/>
        </p:nvPicPr>
        <p:blipFill>
          <a:blip r:embed="rId3" cstate="print"/>
          <a:srcRect/>
          <a:stretch>
            <a:fillRect/>
          </a:stretch>
        </p:blipFill>
        <p:spPr bwMode="auto">
          <a:xfrm>
            <a:off x="0" y="2654218"/>
            <a:ext cx="5715008" cy="420378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7"/>
                                        </p:tgtEl>
                                        <p:attrNameLst>
                                          <p:attrName>style.visibility</p:attrName>
                                        </p:attrNameLst>
                                      </p:cBhvr>
                                      <p:to>
                                        <p:strVal val="visible"/>
                                      </p:to>
                                    </p:set>
                                    <p:anim calcmode="lin" valueType="num">
                                      <p:cBhvr additive="base">
                                        <p:cTn id="11" dur="500" fill="hold"/>
                                        <p:tgtEl>
                                          <p:spTgt spid="1027"/>
                                        </p:tgtEl>
                                        <p:attrNameLst>
                                          <p:attrName>ppt_x</p:attrName>
                                        </p:attrNameLst>
                                      </p:cBhvr>
                                      <p:tavLst>
                                        <p:tav tm="0">
                                          <p:val>
                                            <p:strVal val="#ppt_x"/>
                                          </p:val>
                                        </p:tav>
                                        <p:tav tm="100000">
                                          <p:val>
                                            <p:strVal val="#ppt_x"/>
                                          </p:val>
                                        </p:tav>
                                      </p:tavLst>
                                    </p:anim>
                                    <p:anim calcmode="lin" valueType="num">
                                      <p:cBhvr additive="base">
                                        <p:cTn id="12"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 calcmode="lin" valueType="num">
                                      <p:cBhvr additive="base">
                                        <p:cTn id="21" dur="500" fill="hold"/>
                                        <p:tgtEl>
                                          <p:spTgt spid="1028"/>
                                        </p:tgtEl>
                                        <p:attrNameLst>
                                          <p:attrName>ppt_x</p:attrName>
                                        </p:attrNameLst>
                                      </p:cBhvr>
                                      <p:tavLst>
                                        <p:tav tm="0">
                                          <p:val>
                                            <p:strVal val="#ppt_x"/>
                                          </p:val>
                                        </p:tav>
                                        <p:tav tm="100000">
                                          <p:val>
                                            <p:strVal val="#ppt_x"/>
                                          </p:val>
                                        </p:tav>
                                      </p:tavLst>
                                    </p:anim>
                                    <p:anim calcmode="lin" valueType="num">
                                      <p:cBhvr additive="base">
                                        <p:cTn id="22"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user\Desktop\Hillas-plot2.png"/>
          <p:cNvPicPr>
            <a:picLocks noChangeAspect="1" noChangeArrowheads="1"/>
          </p:cNvPicPr>
          <p:nvPr/>
        </p:nvPicPr>
        <p:blipFill>
          <a:blip r:embed="rId2" cstate="print"/>
          <a:srcRect/>
          <a:stretch>
            <a:fillRect/>
          </a:stretch>
        </p:blipFill>
        <p:spPr bwMode="auto">
          <a:xfrm>
            <a:off x="1214414" y="428604"/>
            <a:ext cx="6715172" cy="628652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0" y="142852"/>
            <a:ext cx="9144000" cy="1143000"/>
          </a:xfrm>
        </p:spPr>
        <p:txBody>
          <a:bodyPr>
            <a:normAutofit/>
          </a:bodyPr>
          <a:lstStyle/>
          <a:p>
            <a:pPr algn="ctr"/>
            <a:r>
              <a:rPr lang="en-US" sz="3600" dirty="0" smtClean="0"/>
              <a:t>Beyond SM/Top-Down Scenarios/TD’s/</a:t>
            </a:r>
            <a:r>
              <a:rPr lang="en-US" sz="3600" dirty="0" err="1" smtClean="0"/>
              <a:t>Solitons</a:t>
            </a:r>
            <a:endParaRPr lang="el-GR" sz="3600" dirty="0"/>
          </a:p>
        </p:txBody>
      </p:sp>
      <p:sp>
        <p:nvSpPr>
          <p:cNvPr id="3" name="2 - Θέση περιεχομένου"/>
          <p:cNvSpPr>
            <a:spLocks noGrp="1"/>
          </p:cNvSpPr>
          <p:nvPr>
            <p:ph idx="1"/>
          </p:nvPr>
        </p:nvSpPr>
        <p:spPr>
          <a:xfrm>
            <a:off x="428596" y="1571612"/>
            <a:ext cx="8229600" cy="3350908"/>
          </a:xfrm>
        </p:spPr>
        <p:txBody>
          <a:bodyPr/>
          <a:lstStyle/>
          <a:p>
            <a:r>
              <a:rPr lang="en-US" dirty="0" smtClean="0"/>
              <a:t>Monopoles </a:t>
            </a:r>
          </a:p>
          <a:p>
            <a:r>
              <a:rPr lang="en-US" dirty="0" smtClean="0"/>
              <a:t>Cosmic Strings</a:t>
            </a:r>
            <a:r>
              <a:rPr lang="el-GR" dirty="0" smtClean="0"/>
              <a:t>(μονοδιάστατες γραμμές)</a:t>
            </a:r>
          </a:p>
          <a:p>
            <a:r>
              <a:rPr lang="en-US" dirty="0" smtClean="0"/>
              <a:t>Domain Walls(</a:t>
            </a:r>
            <a:r>
              <a:rPr lang="el-GR" dirty="0" smtClean="0"/>
              <a:t>δισδιάστατη μεμβράνη</a:t>
            </a:r>
            <a:r>
              <a:rPr lang="en-US" dirty="0" smtClean="0"/>
              <a:t>)</a:t>
            </a:r>
            <a:endParaRPr lang="el-GR" dirty="0" smtClean="0"/>
          </a:p>
          <a:p>
            <a:r>
              <a:rPr lang="en-US" dirty="0" smtClean="0"/>
              <a:t>Textures (non localized unstable particles)</a:t>
            </a:r>
          </a:p>
          <a:p>
            <a:r>
              <a:rPr lang="en-US" dirty="0" err="1" smtClean="0"/>
              <a:t>Skyrmions</a:t>
            </a:r>
            <a:r>
              <a:rPr lang="en-US" dirty="0" smtClean="0"/>
              <a:t>(superposition of baryon states )</a:t>
            </a:r>
          </a:p>
          <a:p>
            <a:r>
              <a:rPr lang="en-US" dirty="0" smtClean="0"/>
              <a:t>Extra dimensions </a:t>
            </a:r>
          </a:p>
          <a:p>
            <a:r>
              <a:rPr lang="en-US" dirty="0" smtClean="0"/>
              <a:t>Dark Matter Decay(</a:t>
            </a:r>
            <a:r>
              <a:rPr lang="en-US" dirty="0" err="1" smtClean="0"/>
              <a:t>Holeums,micro</a:t>
            </a:r>
            <a:r>
              <a:rPr lang="en-US" dirty="0" smtClean="0"/>
              <a:t> black holes)</a:t>
            </a:r>
          </a:p>
          <a:p>
            <a:pPr>
              <a:buNone/>
            </a:pPr>
            <a:endParaRPr lang="el-GR" dirty="0"/>
          </a:p>
        </p:txBody>
      </p:sp>
      <p:pic>
        <p:nvPicPr>
          <p:cNvPr id="1026" name="Picture 2" descr="C:\Users\user\Desktop\Χωρίς τίτλο.png"/>
          <p:cNvPicPr>
            <a:picLocks noChangeAspect="1" noChangeArrowheads="1"/>
          </p:cNvPicPr>
          <p:nvPr/>
        </p:nvPicPr>
        <p:blipFill>
          <a:blip r:embed="rId2" cstate="print"/>
          <a:srcRect/>
          <a:stretch>
            <a:fillRect/>
          </a:stretch>
        </p:blipFill>
        <p:spPr bwMode="auto">
          <a:xfrm>
            <a:off x="5849464" y="5143512"/>
            <a:ext cx="3294536" cy="933452"/>
          </a:xfrm>
          <a:prstGeom prst="rect">
            <a:avLst/>
          </a:prstGeom>
          <a:noFill/>
        </p:spPr>
      </p:pic>
      <p:sp>
        <p:nvSpPr>
          <p:cNvPr id="5" name="4 - TextBox"/>
          <p:cNvSpPr txBox="1"/>
          <p:nvPr/>
        </p:nvSpPr>
        <p:spPr>
          <a:xfrm>
            <a:off x="0" y="5429264"/>
            <a:ext cx="6072198" cy="461665"/>
          </a:xfrm>
          <a:prstGeom prst="rect">
            <a:avLst/>
          </a:prstGeom>
          <a:noFill/>
        </p:spPr>
        <p:txBody>
          <a:bodyPr wrap="square" rtlCol="0">
            <a:spAutoFit/>
          </a:bodyPr>
          <a:lstStyle/>
          <a:p>
            <a:r>
              <a:rPr lang="en-US" sz="2400" dirty="0" smtClean="0"/>
              <a:t>Unified description for the quantum decay:</a:t>
            </a:r>
            <a:endParaRPr lang="el-GR" sz="24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user\Desktop\Vast-galaxy-desktop-wallpaper-1280x7203.jpg"/>
          <p:cNvPicPr>
            <a:picLocks noChangeAspect="1" noChangeArrowheads="1"/>
          </p:cNvPicPr>
          <p:nvPr/>
        </p:nvPicPr>
        <p:blipFill>
          <a:blip r:embed="rId2" cstate="print"/>
          <a:srcRect/>
          <a:stretch>
            <a:fillRect/>
          </a:stretch>
        </p:blipFill>
        <p:spPr bwMode="auto">
          <a:xfrm>
            <a:off x="0" y="1"/>
            <a:ext cx="9144000" cy="6858000"/>
          </a:xfrm>
          <a:prstGeom prst="rect">
            <a:avLst/>
          </a:prstGeom>
          <a:noFill/>
        </p:spPr>
      </p:pic>
      <p:sp>
        <p:nvSpPr>
          <p:cNvPr id="2" name="1 - Τίτλος"/>
          <p:cNvSpPr>
            <a:spLocks noGrp="1"/>
          </p:cNvSpPr>
          <p:nvPr>
            <p:ph type="title"/>
          </p:nvPr>
        </p:nvSpPr>
        <p:spPr>
          <a:xfrm>
            <a:off x="500034" y="428604"/>
            <a:ext cx="8229600" cy="1143000"/>
          </a:xfrm>
        </p:spPr>
        <p:txBody>
          <a:bodyPr/>
          <a:lstStyle/>
          <a:p>
            <a:pPr algn="ctr"/>
            <a:r>
              <a:rPr lang="el-GR" dirty="0" smtClean="0">
                <a:solidFill>
                  <a:schemeClr val="bg1"/>
                </a:solidFill>
              </a:rPr>
              <a:t>Συμπεράσματα</a:t>
            </a:r>
            <a:endParaRPr lang="el-GR" dirty="0">
              <a:solidFill>
                <a:schemeClr val="bg1"/>
              </a:solidFill>
            </a:endParaRPr>
          </a:p>
        </p:txBody>
      </p:sp>
      <p:sp>
        <p:nvSpPr>
          <p:cNvPr id="3" name="2 - Θέση περιεχομένου"/>
          <p:cNvSpPr>
            <a:spLocks noGrp="1"/>
          </p:cNvSpPr>
          <p:nvPr>
            <p:ph idx="1"/>
          </p:nvPr>
        </p:nvSpPr>
        <p:spPr>
          <a:xfrm>
            <a:off x="457200" y="1935480"/>
            <a:ext cx="8329642" cy="4422478"/>
          </a:xfrm>
        </p:spPr>
        <p:txBody>
          <a:bodyPr>
            <a:normAutofit fontScale="92500" lnSpcReduction="10000"/>
          </a:bodyPr>
          <a:lstStyle/>
          <a:p>
            <a:r>
              <a:rPr lang="el-GR" dirty="0" smtClean="0">
                <a:solidFill>
                  <a:srgbClr val="FFFF00"/>
                </a:solidFill>
              </a:rPr>
              <a:t>Μέχρι την τάξη του 10</a:t>
            </a:r>
            <a:r>
              <a:rPr lang="el-GR" baseline="30000" dirty="0" smtClean="0">
                <a:solidFill>
                  <a:srgbClr val="FFFF00"/>
                </a:solidFill>
              </a:rPr>
              <a:t>16 </a:t>
            </a:r>
            <a:r>
              <a:rPr lang="el-GR" dirty="0" smtClean="0">
                <a:solidFill>
                  <a:srgbClr val="FFFF00"/>
                </a:solidFill>
              </a:rPr>
              <a:t> </a:t>
            </a:r>
            <a:r>
              <a:rPr lang="en-US" dirty="0" err="1" smtClean="0">
                <a:solidFill>
                  <a:srgbClr val="FFFF00"/>
                </a:solidFill>
              </a:rPr>
              <a:t>eV</a:t>
            </a:r>
            <a:r>
              <a:rPr lang="en-US" dirty="0" smtClean="0">
                <a:solidFill>
                  <a:srgbClr val="FFFF00"/>
                </a:solidFill>
              </a:rPr>
              <a:t> </a:t>
            </a:r>
            <a:r>
              <a:rPr lang="el-GR" dirty="0" smtClean="0">
                <a:solidFill>
                  <a:srgbClr val="FFFF00"/>
                </a:solidFill>
              </a:rPr>
              <a:t>έχουμε καλή εικόνα για τους πιθανούς μηχανισμούς επιτάχυνσης με επικρατέστερο τον </a:t>
            </a:r>
            <a:r>
              <a:rPr lang="en-US" dirty="0" smtClean="0">
                <a:solidFill>
                  <a:srgbClr val="FFFF00"/>
                </a:solidFill>
              </a:rPr>
              <a:t>DSAM</a:t>
            </a:r>
            <a:r>
              <a:rPr lang="el-GR" dirty="0" smtClean="0">
                <a:solidFill>
                  <a:srgbClr val="FFFF00"/>
                </a:solidFill>
              </a:rPr>
              <a:t>.</a:t>
            </a:r>
          </a:p>
          <a:p>
            <a:r>
              <a:rPr lang="el-GR" dirty="0" smtClean="0">
                <a:solidFill>
                  <a:srgbClr val="92D050"/>
                </a:solidFill>
              </a:rPr>
              <a:t>Στις αμέσως μεγαλύτερες ενέργειες υπάρχουν πολλά πιθανά σενάρια με  τις πηγές να είναι κυρίως </a:t>
            </a:r>
            <a:r>
              <a:rPr lang="el-GR" dirty="0" err="1" smtClean="0">
                <a:solidFill>
                  <a:srgbClr val="92D050"/>
                </a:solidFill>
              </a:rPr>
              <a:t>εξωγαλαξιακές</a:t>
            </a:r>
            <a:r>
              <a:rPr lang="el-GR" dirty="0" smtClean="0">
                <a:solidFill>
                  <a:srgbClr val="92D050"/>
                </a:solidFill>
              </a:rPr>
              <a:t>.</a:t>
            </a:r>
          </a:p>
          <a:p>
            <a:r>
              <a:rPr lang="el-GR" dirty="0" smtClean="0">
                <a:solidFill>
                  <a:schemeClr val="accent6">
                    <a:lumMod val="20000"/>
                    <a:lumOff val="80000"/>
                  </a:schemeClr>
                </a:solidFill>
              </a:rPr>
              <a:t>Το πρόβλημα με τις </a:t>
            </a:r>
            <a:r>
              <a:rPr lang="en-US" dirty="0" smtClean="0">
                <a:solidFill>
                  <a:schemeClr val="accent6">
                    <a:lumMod val="20000"/>
                    <a:lumOff val="80000"/>
                  </a:schemeClr>
                </a:solidFill>
              </a:rPr>
              <a:t>UHECR </a:t>
            </a:r>
            <a:r>
              <a:rPr lang="el-GR" dirty="0" smtClean="0">
                <a:solidFill>
                  <a:schemeClr val="accent6">
                    <a:lumMod val="20000"/>
                    <a:lumOff val="80000"/>
                  </a:schemeClr>
                </a:solidFill>
              </a:rPr>
              <a:t>είναι κυρίως το όριο </a:t>
            </a:r>
            <a:r>
              <a:rPr lang="en-US" dirty="0" smtClean="0">
                <a:solidFill>
                  <a:schemeClr val="accent6">
                    <a:lumMod val="20000"/>
                    <a:lumOff val="80000"/>
                  </a:schemeClr>
                </a:solidFill>
              </a:rPr>
              <a:t>GZK</a:t>
            </a:r>
            <a:r>
              <a:rPr lang="el-GR" dirty="0" smtClean="0">
                <a:solidFill>
                  <a:schemeClr val="accent6">
                    <a:lumMod val="20000"/>
                    <a:lumOff val="80000"/>
                  </a:schemeClr>
                </a:solidFill>
              </a:rPr>
              <a:t> καθώς υπάρχουν μηχανισμοί που δεν έχουν κάποιο ανώτατο διακριτό όριο. </a:t>
            </a:r>
          </a:p>
          <a:p>
            <a:r>
              <a:rPr lang="el-GR" dirty="0" smtClean="0">
                <a:solidFill>
                  <a:srgbClr val="FFC000"/>
                </a:solidFill>
              </a:rPr>
              <a:t>Το θέμα της προέλευσης και της επιτάχυνσης των κοσμικών </a:t>
            </a:r>
            <a:r>
              <a:rPr lang="el-GR" dirty="0" err="1" smtClean="0">
                <a:solidFill>
                  <a:srgbClr val="FFC000"/>
                </a:solidFill>
              </a:rPr>
              <a:t>ακτίνων</a:t>
            </a:r>
            <a:r>
              <a:rPr lang="el-GR" dirty="0" smtClean="0">
                <a:solidFill>
                  <a:srgbClr val="FFC000"/>
                </a:solidFill>
              </a:rPr>
              <a:t> σε υψηλές ενέργειες είναι ανοικτό και έχει χώρο για νέα φυσική αλλά και μεγάλα πειράματα και παρατηρήσεις, με αποτέλεσμα να συνεχίσει να ερευνάται διαρκώς. </a:t>
            </a:r>
          </a:p>
          <a:p>
            <a:endParaRPr lang="el-GR" baseline="30000" dirty="0">
              <a:solidFill>
                <a:srgbClr val="FFC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28596" y="500042"/>
            <a:ext cx="8229600" cy="1143000"/>
          </a:xfrm>
        </p:spPr>
        <p:txBody>
          <a:bodyPr/>
          <a:lstStyle/>
          <a:p>
            <a:pPr algn="ctr"/>
            <a:r>
              <a:rPr lang="el-GR" dirty="0" smtClean="0"/>
              <a:t>Βιβλιογραφία </a:t>
            </a:r>
            <a:endParaRPr lang="el-GR" dirty="0"/>
          </a:p>
        </p:txBody>
      </p:sp>
      <p:sp>
        <p:nvSpPr>
          <p:cNvPr id="3" name="2 - Θέση περιεχομένου"/>
          <p:cNvSpPr>
            <a:spLocks noGrp="1"/>
          </p:cNvSpPr>
          <p:nvPr>
            <p:ph idx="1"/>
          </p:nvPr>
        </p:nvSpPr>
        <p:spPr>
          <a:xfrm>
            <a:off x="457200" y="1935480"/>
            <a:ext cx="8229600" cy="4279602"/>
          </a:xfrm>
        </p:spPr>
        <p:txBody>
          <a:bodyPr>
            <a:normAutofit/>
          </a:bodyPr>
          <a:lstStyle/>
          <a:p>
            <a:r>
              <a:rPr lang="en-US" sz="2500" dirty="0" smtClean="0"/>
              <a:t>Claus </a:t>
            </a:r>
            <a:r>
              <a:rPr lang="en-US" sz="2500" dirty="0" err="1" smtClean="0"/>
              <a:t>Grupen</a:t>
            </a:r>
            <a:r>
              <a:rPr lang="el-GR" sz="2500" dirty="0" smtClean="0"/>
              <a:t>/</a:t>
            </a:r>
            <a:r>
              <a:rPr lang="en-US" sz="2500" dirty="0" err="1" smtClean="0"/>
              <a:t>Astroparticle</a:t>
            </a:r>
            <a:r>
              <a:rPr lang="en-US" sz="2500" dirty="0" smtClean="0"/>
              <a:t> Physics</a:t>
            </a:r>
          </a:p>
          <a:p>
            <a:r>
              <a:rPr lang="el-GR" sz="2500" dirty="0" err="1" smtClean="0"/>
              <a:t>Α.Λιόλιος</a:t>
            </a:r>
            <a:r>
              <a:rPr lang="el-GR" sz="2500" dirty="0" smtClean="0"/>
              <a:t>/Εισαγωγή στις Κοσμικές Ακτίνες </a:t>
            </a:r>
            <a:endParaRPr lang="en-US" sz="2500" dirty="0" smtClean="0"/>
          </a:p>
          <a:p>
            <a:r>
              <a:rPr lang="en-US" sz="2500" dirty="0" smtClean="0"/>
              <a:t>Lorenzo van </a:t>
            </a:r>
            <a:r>
              <a:rPr lang="en-US" sz="2500" dirty="0" err="1" smtClean="0"/>
              <a:t>Eijsden</a:t>
            </a:r>
            <a:r>
              <a:rPr lang="en-US" sz="2500" dirty="0" smtClean="0"/>
              <a:t>/Cosmic Rays</a:t>
            </a:r>
            <a:endParaRPr lang="el-GR" sz="2500" dirty="0" smtClean="0"/>
          </a:p>
          <a:p>
            <a:r>
              <a:rPr lang="en-US" sz="2500" dirty="0" smtClean="0"/>
              <a:t>Richard </a:t>
            </a:r>
            <a:r>
              <a:rPr lang="en-US" sz="2500" dirty="0" err="1" smtClean="0"/>
              <a:t>Wielebinski</a:t>
            </a:r>
            <a:r>
              <a:rPr lang="en-US" sz="2500" dirty="0" smtClean="0"/>
              <a:t>/The Characteristics of Pulsars</a:t>
            </a:r>
          </a:p>
          <a:p>
            <a:r>
              <a:rPr lang="en-US" sz="2500" dirty="0" smtClean="0"/>
              <a:t>Sarah </a:t>
            </a:r>
            <a:r>
              <a:rPr lang="en-US" sz="2500" dirty="0" err="1" smtClean="0"/>
              <a:t>Schmetkamp</a:t>
            </a:r>
            <a:r>
              <a:rPr lang="en-US" sz="2500" dirty="0" smtClean="0"/>
              <a:t>/ Analysis of possible sources and acceleration mechanisms of ultra high energy cosmic rays</a:t>
            </a:r>
          </a:p>
          <a:p>
            <a:r>
              <a:rPr lang="en-US" sz="2500" dirty="0" err="1" smtClean="0"/>
              <a:t>Vega,Sanchez</a:t>
            </a:r>
            <a:r>
              <a:rPr lang="en-US" sz="2500" dirty="0" smtClean="0"/>
              <a:t>/Extreme Energy Cosmic </a:t>
            </a:r>
            <a:r>
              <a:rPr lang="en-US" sz="2500" dirty="0" err="1" smtClean="0"/>
              <a:t>Rays:BUvTD</a:t>
            </a:r>
            <a:endParaRPr lang="en-US" sz="2500" dirty="0" smtClean="0"/>
          </a:p>
          <a:p>
            <a:r>
              <a:rPr lang="en-US" sz="2500" dirty="0" err="1" smtClean="0"/>
              <a:t>R.D.Blandford</a:t>
            </a:r>
            <a:r>
              <a:rPr lang="en-US" sz="2500" dirty="0" smtClean="0"/>
              <a:t>/Acceleration  of  UHECR</a:t>
            </a:r>
          </a:p>
          <a:p>
            <a:endParaRPr lang="el-GR" sz="25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500034" y="285728"/>
            <a:ext cx="8229600" cy="1143000"/>
          </a:xfrm>
        </p:spPr>
        <p:txBody>
          <a:bodyPr>
            <a:normAutofit/>
          </a:bodyPr>
          <a:lstStyle/>
          <a:p>
            <a:pPr algn="ctr"/>
            <a:r>
              <a:rPr lang="el-GR" dirty="0" smtClean="0"/>
              <a:t>Ενεργειακό Φάσμα</a:t>
            </a:r>
            <a:endParaRPr lang="el-GR" dirty="0"/>
          </a:p>
        </p:txBody>
      </p:sp>
      <p:sp>
        <p:nvSpPr>
          <p:cNvPr id="3" name="2 - Θέση περιεχομένου"/>
          <p:cNvSpPr>
            <a:spLocks noGrp="1"/>
          </p:cNvSpPr>
          <p:nvPr>
            <p:ph idx="1"/>
          </p:nvPr>
        </p:nvSpPr>
        <p:spPr>
          <a:xfrm>
            <a:off x="500034" y="1428736"/>
            <a:ext cx="8229600" cy="4000528"/>
          </a:xfrm>
        </p:spPr>
        <p:txBody>
          <a:bodyPr>
            <a:normAutofit fontScale="92500"/>
          </a:bodyPr>
          <a:lstStyle/>
          <a:p>
            <a:r>
              <a:rPr lang="el-GR" dirty="0" smtClean="0"/>
              <a:t>Αρχικά θεωρούμε ότι πρέπει να διαχωρίσουμε την έννοια της πηγής  από τον μηχανισμό επιτάχυνσης, καθώς και τις ενέργειες που προσφέρουν στα κοσμικά σωματίδια.</a:t>
            </a:r>
          </a:p>
          <a:p>
            <a:r>
              <a:rPr lang="el-GR" dirty="0" smtClean="0"/>
              <a:t> Λόγω των υψηλών ενεργειών που παρατηρούνται πειραματικά καταλήγουμε στο συμπέρασμα ότι υπάρχει ανάγκη ανάπτυξης  μηχανισμών που εξηγούν την επιτάχυνση σε τέτοιες ενέργειες.</a:t>
            </a:r>
          </a:p>
          <a:p>
            <a:r>
              <a:rPr lang="el-GR" dirty="0" smtClean="0"/>
              <a:t>Παρατηρώντας την μορφή του ενεργειακού φάσματος  είναι  φανερό ότι δεν υπάρχει ένας ενιαίος μηχανισμός  επιτάχυνσης  για όλες τις ενέργειες.</a:t>
            </a:r>
            <a:endParaRPr lang="en-US" dirty="0" smtClean="0"/>
          </a:p>
          <a:p>
            <a:endParaRPr lang="el-GR" dirty="0" smtClean="0"/>
          </a:p>
          <a:p>
            <a:endParaRPr lang="el-GR"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endParaRPr lang="el-GR"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endParaRPr lang="el-GR"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endParaRPr lang="el-GR"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endParaRPr lang="el-GR"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endParaRPr lang="el-GR"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sp>
        <p:nvSpPr>
          <p:cNvPr id="1029" name="Rectangle 5"/>
          <p:cNvSpPr>
            <a:spLocks noChangeArrowheads="1"/>
          </p:cNvSpPr>
          <p:nvPr/>
        </p:nvSpPr>
        <p:spPr bwMode="auto">
          <a:xfrm>
            <a:off x="0" y="8382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chemeClr val="tx1"/>
              </a:solidFill>
              <a:effectLst/>
              <a:latin typeface="Arial" pitchFamily="34" charset="0"/>
              <a:cs typeface="Arial" pitchFamily="34" charset="0"/>
            </a:endParaRPr>
          </a:p>
        </p:txBody>
      </p:sp>
      <p:sp>
        <p:nvSpPr>
          <p:cNvPr id="1037"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1036" name="Picture 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143108" y="5643578"/>
            <a:ext cx="4511431" cy="766765"/>
          </a:xfrm>
          <a:prstGeom prst="rect">
            <a:avLst/>
          </a:prstGeom>
          <a:noFill/>
        </p:spPr>
      </p:pic>
      <p:sp>
        <p:nvSpPr>
          <p:cNvPr id="1038" name="Rectangle 14"/>
          <p:cNvSpPr>
            <a:spLocks noChangeArrowheads="1"/>
          </p:cNvSpPr>
          <p:nvPr/>
        </p:nvSpPr>
        <p:spPr bwMode="auto">
          <a:xfrm>
            <a:off x="0" y="8667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1036"/>
                                        </p:tgtEl>
                                        <p:attrNameLst>
                                          <p:attrName>style.visibility</p:attrName>
                                        </p:attrNameLst>
                                      </p:cBhvr>
                                      <p:to>
                                        <p:strVal val="visible"/>
                                      </p:to>
                                    </p:set>
                                    <p:animEffect transition="in" filter="diamond(in)">
                                      <p:cBhvr>
                                        <p:cTn id="22"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28596" y="285728"/>
            <a:ext cx="8229600" cy="1143000"/>
          </a:xfrm>
        </p:spPr>
        <p:txBody>
          <a:bodyPr/>
          <a:lstStyle/>
          <a:p>
            <a:pPr algn="ctr"/>
            <a:r>
              <a:rPr lang="el-GR" dirty="0" smtClean="0"/>
              <a:t>Αντικείμενο Μελέτης </a:t>
            </a:r>
            <a:endParaRPr lang="el-GR" dirty="0"/>
          </a:p>
        </p:txBody>
      </p:sp>
      <p:sp>
        <p:nvSpPr>
          <p:cNvPr id="3" name="2 - Θέση περιεχομένου"/>
          <p:cNvSpPr>
            <a:spLocks noGrp="1"/>
          </p:cNvSpPr>
          <p:nvPr>
            <p:ph idx="1"/>
          </p:nvPr>
        </p:nvSpPr>
        <p:spPr>
          <a:xfrm>
            <a:off x="428596" y="1857364"/>
            <a:ext cx="3829048" cy="5000636"/>
          </a:xfrm>
        </p:spPr>
        <p:txBody>
          <a:bodyPr>
            <a:normAutofit/>
          </a:bodyPr>
          <a:lstStyle/>
          <a:p>
            <a:pPr algn="ctr"/>
            <a:r>
              <a:rPr lang="el-GR" dirty="0" smtClean="0"/>
              <a:t>Δημιουργία μοντέλων τα οποία περιγράφουν μηχανισμούς επιτάχυνσης κοσμικών σωματιδίων με σκοπό να εξηγηθούν όλες οι παρατηρούμενες πειραματικά ενέργειες του φάσματος της κοσμικής ακτινοβολίας.</a:t>
            </a:r>
            <a:endParaRPr lang="en-US" dirty="0" smtClean="0"/>
          </a:p>
        </p:txBody>
      </p:sp>
      <p:pic>
        <p:nvPicPr>
          <p:cNvPr id="2049" name="Picture 1" descr="C:\Users\user\Desktop\cr-spectrum.png"/>
          <p:cNvPicPr>
            <a:picLocks noChangeAspect="1" noChangeArrowheads="1"/>
          </p:cNvPicPr>
          <p:nvPr/>
        </p:nvPicPr>
        <p:blipFill>
          <a:blip r:embed="rId2" cstate="print"/>
          <a:srcRect/>
          <a:stretch>
            <a:fillRect/>
          </a:stretch>
        </p:blipFill>
        <p:spPr bwMode="auto">
          <a:xfrm>
            <a:off x="4643438" y="1643050"/>
            <a:ext cx="4081815" cy="467459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user\Desktop\galaxy-wallpaper-1.jpg"/>
          <p:cNvPicPr>
            <a:picLocks noChangeAspect="1" noChangeArrowheads="1"/>
          </p:cNvPicPr>
          <p:nvPr/>
        </p:nvPicPr>
        <p:blipFill>
          <a:blip r:embed="rId2" cstate="print"/>
          <a:srcRect/>
          <a:stretch>
            <a:fillRect/>
          </a:stretch>
        </p:blipFill>
        <p:spPr bwMode="auto">
          <a:xfrm>
            <a:off x="0" y="0"/>
            <a:ext cx="9144026" cy="6858000"/>
          </a:xfrm>
          <a:prstGeom prst="rect">
            <a:avLst/>
          </a:prstGeom>
          <a:noFill/>
        </p:spPr>
      </p:pic>
      <p:sp>
        <p:nvSpPr>
          <p:cNvPr id="2" name="1 - Τίτλος"/>
          <p:cNvSpPr>
            <a:spLocks noGrp="1"/>
          </p:cNvSpPr>
          <p:nvPr>
            <p:ph type="title"/>
          </p:nvPr>
        </p:nvSpPr>
        <p:spPr>
          <a:xfrm>
            <a:off x="428596" y="428604"/>
            <a:ext cx="8229600" cy="1143000"/>
          </a:xfrm>
        </p:spPr>
        <p:txBody>
          <a:bodyPr/>
          <a:lstStyle/>
          <a:p>
            <a:pPr algn="ctr"/>
            <a:r>
              <a:rPr lang="el-GR" dirty="0" smtClean="0">
                <a:solidFill>
                  <a:schemeClr val="accent2">
                    <a:lumMod val="60000"/>
                    <a:lumOff val="40000"/>
                  </a:schemeClr>
                </a:solidFill>
              </a:rPr>
              <a:t>Προέλευση Κοσμικών </a:t>
            </a:r>
            <a:r>
              <a:rPr lang="el-GR" dirty="0" err="1" smtClean="0">
                <a:solidFill>
                  <a:schemeClr val="accent2">
                    <a:lumMod val="60000"/>
                    <a:lumOff val="40000"/>
                  </a:schemeClr>
                </a:solidFill>
              </a:rPr>
              <a:t>Ακτίνων</a:t>
            </a:r>
            <a:r>
              <a:rPr lang="el-GR" dirty="0" smtClean="0">
                <a:solidFill>
                  <a:schemeClr val="accent2">
                    <a:lumMod val="60000"/>
                    <a:lumOff val="40000"/>
                  </a:schemeClr>
                </a:solidFill>
              </a:rPr>
              <a:t> </a:t>
            </a:r>
            <a:endParaRPr lang="el-GR" dirty="0">
              <a:solidFill>
                <a:schemeClr val="accent2">
                  <a:lumMod val="60000"/>
                  <a:lumOff val="40000"/>
                </a:schemeClr>
              </a:solidFill>
            </a:endParaRPr>
          </a:p>
        </p:txBody>
      </p:sp>
      <p:sp>
        <p:nvSpPr>
          <p:cNvPr id="3" name="2 - Θέση περιεχομένου"/>
          <p:cNvSpPr>
            <a:spLocks noGrp="1"/>
          </p:cNvSpPr>
          <p:nvPr>
            <p:ph idx="1"/>
          </p:nvPr>
        </p:nvSpPr>
        <p:spPr/>
        <p:txBody>
          <a:bodyPr>
            <a:normAutofit lnSpcReduction="10000"/>
          </a:bodyPr>
          <a:lstStyle/>
          <a:p>
            <a:r>
              <a:rPr lang="el-GR" sz="2900" dirty="0" smtClean="0">
                <a:solidFill>
                  <a:schemeClr val="bg1">
                    <a:lumMod val="95000"/>
                  </a:schemeClr>
                </a:solidFill>
              </a:rPr>
              <a:t>Σήμερα πιστεύεται ότι η πλειοψηφία των κοσμικών  </a:t>
            </a:r>
            <a:r>
              <a:rPr lang="el-GR" sz="2900" dirty="0" err="1" smtClean="0">
                <a:solidFill>
                  <a:schemeClr val="bg1">
                    <a:lumMod val="95000"/>
                  </a:schemeClr>
                </a:solidFill>
              </a:rPr>
              <a:t>ακτίνων</a:t>
            </a:r>
            <a:r>
              <a:rPr lang="el-GR" sz="2900" dirty="0" smtClean="0">
                <a:solidFill>
                  <a:schemeClr val="bg1">
                    <a:lumMod val="95000"/>
                  </a:schemeClr>
                </a:solidFill>
              </a:rPr>
              <a:t> είναι γαλαξιακής προέλευση</a:t>
            </a:r>
            <a:r>
              <a:rPr lang="el-GR" sz="2900" dirty="0" smtClean="0">
                <a:solidFill>
                  <a:schemeClr val="bg1"/>
                </a:solidFill>
              </a:rPr>
              <a:t>ς</a:t>
            </a:r>
            <a:r>
              <a:rPr lang="en-US" sz="2900" dirty="0" smtClean="0">
                <a:solidFill>
                  <a:schemeClr val="bg1"/>
                </a:solidFill>
              </a:rPr>
              <a:t> </a:t>
            </a:r>
            <a:r>
              <a:rPr lang="el-GR" sz="2900" dirty="0" smtClean="0">
                <a:solidFill>
                  <a:schemeClr val="bg1"/>
                </a:solidFill>
              </a:rPr>
              <a:t>(κυρίως </a:t>
            </a:r>
            <a:r>
              <a:rPr lang="en-US" sz="2900" dirty="0" smtClean="0">
                <a:solidFill>
                  <a:schemeClr val="bg1"/>
                </a:solidFill>
              </a:rPr>
              <a:t>SN</a:t>
            </a:r>
            <a:r>
              <a:rPr lang="el-GR" sz="2900" dirty="0" smtClean="0">
                <a:solidFill>
                  <a:schemeClr val="bg1"/>
                </a:solidFill>
              </a:rPr>
              <a:t>).</a:t>
            </a:r>
            <a:endParaRPr lang="en-US" sz="2900" dirty="0" smtClean="0">
              <a:solidFill>
                <a:schemeClr val="bg1"/>
              </a:solidFill>
            </a:endParaRPr>
          </a:p>
          <a:p>
            <a:r>
              <a:rPr lang="el-GR" sz="2900" dirty="0" smtClean="0">
                <a:solidFill>
                  <a:schemeClr val="bg1"/>
                </a:solidFill>
              </a:rPr>
              <a:t>Για εξαιρετικά μεγάλες ενέργειες(10^20 </a:t>
            </a:r>
            <a:r>
              <a:rPr lang="en-US" sz="2900" dirty="0" err="1" smtClean="0">
                <a:solidFill>
                  <a:schemeClr val="bg1"/>
                </a:solidFill>
              </a:rPr>
              <a:t>eV</a:t>
            </a:r>
            <a:r>
              <a:rPr lang="el-GR" sz="2900" dirty="0" smtClean="0">
                <a:solidFill>
                  <a:schemeClr val="bg1"/>
                </a:solidFill>
              </a:rPr>
              <a:t>) η προέλευση εικάζεται ότι είναι </a:t>
            </a:r>
            <a:r>
              <a:rPr lang="el-GR" sz="2900" dirty="0" err="1" smtClean="0">
                <a:solidFill>
                  <a:schemeClr val="bg1"/>
                </a:solidFill>
              </a:rPr>
              <a:t>εξωγαλαξιακή</a:t>
            </a:r>
            <a:r>
              <a:rPr lang="en-US" sz="2900" dirty="0" smtClean="0">
                <a:solidFill>
                  <a:schemeClr val="bg1"/>
                </a:solidFill>
              </a:rPr>
              <a:t> </a:t>
            </a:r>
            <a:r>
              <a:rPr lang="el-GR" sz="2900" dirty="0" smtClean="0">
                <a:solidFill>
                  <a:schemeClr val="bg1"/>
                </a:solidFill>
              </a:rPr>
              <a:t>(</a:t>
            </a:r>
            <a:r>
              <a:rPr lang="en-US" sz="2900" dirty="0" smtClean="0">
                <a:solidFill>
                  <a:schemeClr val="bg1"/>
                </a:solidFill>
              </a:rPr>
              <a:t>AGN,GRB)</a:t>
            </a:r>
            <a:r>
              <a:rPr lang="el-GR" sz="2900" dirty="0" smtClean="0">
                <a:solidFill>
                  <a:schemeClr val="bg1"/>
                </a:solidFill>
              </a:rPr>
              <a:t>.</a:t>
            </a:r>
            <a:endParaRPr lang="en-US" sz="2900" dirty="0" smtClean="0">
              <a:solidFill>
                <a:schemeClr val="bg1"/>
              </a:solidFill>
            </a:endParaRPr>
          </a:p>
          <a:p>
            <a:r>
              <a:rPr lang="el-GR" sz="2900" dirty="0" smtClean="0">
                <a:solidFill>
                  <a:schemeClr val="bg1"/>
                </a:solidFill>
              </a:rPr>
              <a:t>Επίσης (για πολύ υψηλές ενέργειες) υπάρχουν  υποθέσεις</a:t>
            </a:r>
            <a:r>
              <a:rPr lang="en-US" sz="2900" dirty="0" smtClean="0">
                <a:solidFill>
                  <a:schemeClr val="bg1"/>
                </a:solidFill>
              </a:rPr>
              <a:t> </a:t>
            </a:r>
            <a:r>
              <a:rPr lang="el-GR" sz="2900" dirty="0" smtClean="0">
                <a:solidFill>
                  <a:schemeClr val="bg1"/>
                </a:solidFill>
              </a:rPr>
              <a:t>που στηρίζονται σε φυσική πέρα από το καθιερωμένο πρότυπο</a:t>
            </a:r>
            <a:r>
              <a:rPr lang="en-US" sz="2900" dirty="0" smtClean="0">
                <a:solidFill>
                  <a:schemeClr val="bg1"/>
                </a:solidFill>
              </a:rPr>
              <a:t> </a:t>
            </a:r>
            <a:r>
              <a:rPr lang="el-GR" sz="2900" dirty="0" smtClean="0">
                <a:solidFill>
                  <a:schemeClr val="bg1"/>
                </a:solidFill>
              </a:rPr>
              <a:t>(κυρίως υπολείμματα του </a:t>
            </a:r>
            <a:r>
              <a:rPr lang="en-US" sz="2900" dirty="0" smtClean="0">
                <a:solidFill>
                  <a:schemeClr val="bg1"/>
                </a:solidFill>
              </a:rPr>
              <a:t>B.B.</a:t>
            </a:r>
            <a:r>
              <a:rPr lang="el-GR" sz="2900" dirty="0" smtClean="0">
                <a:solidFill>
                  <a:schemeClr val="bg1"/>
                </a:solidFill>
              </a:rPr>
              <a:t> ).</a:t>
            </a:r>
          </a:p>
        </p:txBody>
      </p:sp>
      <p:sp>
        <p:nvSpPr>
          <p:cNvPr id="296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sp>
        <p:nvSpPr>
          <p:cNvPr id="29699" name="Rectangle 3"/>
          <p:cNvSpPr>
            <a:spLocks noChangeArrowheads="1"/>
          </p:cNvSpPr>
          <p:nvPr/>
        </p:nvSpPr>
        <p:spPr bwMode="auto">
          <a:xfrm>
            <a:off x="0" y="8667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chemeClr val="tx1"/>
              </a:solidFill>
              <a:effectLst/>
              <a:latin typeface="Arial" pitchFamily="34" charset="0"/>
              <a:cs typeface="Arial" pitchFamily="34" charset="0"/>
            </a:endParaRPr>
          </a:p>
        </p:txBody>
      </p:sp>
      <p:sp>
        <p:nvSpPr>
          <p:cNvPr id="2970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sp>
        <p:nvSpPr>
          <p:cNvPr id="29702" name="Rectangle 6"/>
          <p:cNvSpPr>
            <a:spLocks noChangeArrowheads="1"/>
          </p:cNvSpPr>
          <p:nvPr/>
        </p:nvSpPr>
        <p:spPr bwMode="auto">
          <a:xfrm>
            <a:off x="0" y="8667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user\Desktop\42a3c9452a34b14ed93885cdb73e4715.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2" name="1 - Τίτλος"/>
          <p:cNvSpPr>
            <a:spLocks noGrp="1"/>
          </p:cNvSpPr>
          <p:nvPr>
            <p:ph type="title"/>
          </p:nvPr>
        </p:nvSpPr>
        <p:spPr>
          <a:xfrm>
            <a:off x="500034" y="214290"/>
            <a:ext cx="8229600" cy="1143000"/>
          </a:xfrm>
        </p:spPr>
        <p:txBody>
          <a:bodyPr/>
          <a:lstStyle/>
          <a:p>
            <a:pPr algn="ctr"/>
            <a:r>
              <a:rPr lang="el-GR" dirty="0" smtClean="0">
                <a:solidFill>
                  <a:schemeClr val="accent2">
                    <a:lumMod val="40000"/>
                    <a:lumOff val="60000"/>
                  </a:schemeClr>
                </a:solidFill>
              </a:rPr>
              <a:t>Όριο </a:t>
            </a:r>
            <a:r>
              <a:rPr lang="en-US" dirty="0" smtClean="0">
                <a:solidFill>
                  <a:schemeClr val="accent2">
                    <a:lumMod val="40000"/>
                    <a:lumOff val="60000"/>
                  </a:schemeClr>
                </a:solidFill>
              </a:rPr>
              <a:t>GZK</a:t>
            </a:r>
            <a:endParaRPr lang="el-GR" dirty="0">
              <a:solidFill>
                <a:schemeClr val="accent2">
                  <a:lumMod val="40000"/>
                  <a:lumOff val="60000"/>
                </a:schemeClr>
              </a:solidFill>
            </a:endParaRPr>
          </a:p>
        </p:txBody>
      </p:sp>
      <p:sp>
        <p:nvSpPr>
          <p:cNvPr id="3" name="2 - Θέση περιεχομένου"/>
          <p:cNvSpPr>
            <a:spLocks noGrp="1"/>
          </p:cNvSpPr>
          <p:nvPr>
            <p:ph idx="1"/>
          </p:nvPr>
        </p:nvSpPr>
        <p:spPr>
          <a:xfrm>
            <a:off x="428596" y="1571612"/>
            <a:ext cx="8229600" cy="4000528"/>
          </a:xfrm>
        </p:spPr>
        <p:txBody>
          <a:bodyPr>
            <a:normAutofit fontScale="85000" lnSpcReduction="10000"/>
          </a:bodyPr>
          <a:lstStyle/>
          <a:p>
            <a:r>
              <a:rPr lang="el-GR" sz="2800" dirty="0" smtClean="0">
                <a:solidFill>
                  <a:srgbClr val="FFFF00"/>
                </a:solidFill>
              </a:rPr>
              <a:t>Οι</a:t>
            </a:r>
            <a:r>
              <a:rPr lang="en-US" sz="2800" dirty="0" smtClean="0">
                <a:solidFill>
                  <a:srgbClr val="FFFF00"/>
                </a:solidFill>
              </a:rPr>
              <a:t> </a:t>
            </a:r>
            <a:r>
              <a:rPr lang="en-US" sz="2800" dirty="0" err="1" smtClean="0">
                <a:solidFill>
                  <a:srgbClr val="FFFF00"/>
                </a:solidFill>
              </a:rPr>
              <a:t>Greisen,Zatsepin</a:t>
            </a:r>
            <a:r>
              <a:rPr lang="en-US" sz="2800" dirty="0" smtClean="0">
                <a:solidFill>
                  <a:srgbClr val="FFFF00"/>
                </a:solidFill>
              </a:rPr>
              <a:t> </a:t>
            </a:r>
            <a:r>
              <a:rPr lang="el-GR" sz="2800" dirty="0" smtClean="0">
                <a:solidFill>
                  <a:srgbClr val="FFFF00"/>
                </a:solidFill>
              </a:rPr>
              <a:t>και </a:t>
            </a:r>
            <a:r>
              <a:rPr lang="en-US" sz="2800" dirty="0" err="1" smtClean="0">
                <a:solidFill>
                  <a:srgbClr val="FFFF00"/>
                </a:solidFill>
              </a:rPr>
              <a:t>Kuzmin</a:t>
            </a:r>
            <a:r>
              <a:rPr lang="en-US" sz="2800" dirty="0" smtClean="0">
                <a:solidFill>
                  <a:srgbClr val="FFFF00"/>
                </a:solidFill>
              </a:rPr>
              <a:t> </a:t>
            </a:r>
            <a:r>
              <a:rPr lang="el-GR" sz="2800" dirty="0" smtClean="0">
                <a:solidFill>
                  <a:srgbClr val="FFFF00"/>
                </a:solidFill>
              </a:rPr>
              <a:t>λίγο μετά την ανακάλυψη της </a:t>
            </a:r>
            <a:r>
              <a:rPr lang="el-GR" sz="2800" dirty="0" err="1" smtClean="0">
                <a:solidFill>
                  <a:srgbClr val="FFFF00"/>
                </a:solidFill>
              </a:rPr>
              <a:t>μικροκυματικής</a:t>
            </a:r>
            <a:r>
              <a:rPr lang="el-GR" sz="2800" dirty="0" smtClean="0">
                <a:solidFill>
                  <a:srgbClr val="FFFF00"/>
                </a:solidFill>
              </a:rPr>
              <a:t> ακτινοβολίας έδειξαν ότι τα πρωτόνια(κύριο μέρος των κοσμικών </a:t>
            </a:r>
            <a:r>
              <a:rPr lang="el-GR" sz="2800" dirty="0" err="1" smtClean="0">
                <a:solidFill>
                  <a:srgbClr val="FFFF00"/>
                </a:solidFill>
              </a:rPr>
              <a:t>ακτίνων</a:t>
            </a:r>
            <a:r>
              <a:rPr lang="el-GR" sz="2800" dirty="0" smtClean="0">
                <a:solidFill>
                  <a:srgbClr val="FFFF00"/>
                </a:solidFill>
              </a:rPr>
              <a:t>) αλληλεπιδρούν έντονα με τα φωτόνια υποβάθρου και ειδικά για πρωτόνια ενέργειας  &gt;4*10^19 όπου αποτελεί και το όριο</a:t>
            </a:r>
            <a:r>
              <a:rPr lang="en-US" sz="2800" dirty="0" smtClean="0">
                <a:solidFill>
                  <a:srgbClr val="FFFF00"/>
                </a:solidFill>
              </a:rPr>
              <a:t> GZK.</a:t>
            </a:r>
          </a:p>
          <a:p>
            <a:r>
              <a:rPr lang="el-GR" sz="2800" dirty="0" smtClean="0">
                <a:solidFill>
                  <a:srgbClr val="FFFF00"/>
                </a:solidFill>
              </a:rPr>
              <a:t>Αυτό σημαίνει πως οι πιθανές έξω-γαλαξιακές πηγές δεν μπορεί να βρίσκονται σε απόσταση μεγαλύτερη από 300 εκατομμύρια </a:t>
            </a:r>
            <a:r>
              <a:rPr lang="en-US" sz="2800" dirty="0" err="1" smtClean="0">
                <a:solidFill>
                  <a:srgbClr val="FFFF00"/>
                </a:solidFill>
              </a:rPr>
              <a:t>ly</a:t>
            </a:r>
            <a:r>
              <a:rPr lang="el-GR" sz="2800" dirty="0" smtClean="0">
                <a:solidFill>
                  <a:srgbClr val="FFFF00"/>
                </a:solidFill>
              </a:rPr>
              <a:t>.(γιατί</a:t>
            </a:r>
            <a:r>
              <a:rPr lang="en-US" sz="2800" dirty="0" smtClean="0">
                <a:solidFill>
                  <a:srgbClr val="FFFF00"/>
                </a:solidFill>
              </a:rPr>
              <a:t>?</a:t>
            </a:r>
            <a:r>
              <a:rPr lang="el-GR" sz="2800" dirty="0" smtClean="0">
                <a:solidFill>
                  <a:srgbClr val="FFFF00"/>
                </a:solidFill>
              </a:rPr>
              <a:t>)</a:t>
            </a:r>
          </a:p>
          <a:p>
            <a:r>
              <a:rPr lang="el-GR" sz="2800" dirty="0" smtClean="0">
                <a:solidFill>
                  <a:srgbClr val="FFFF00"/>
                </a:solidFill>
              </a:rPr>
              <a:t>Το πρόβλημα είναι πως δεν φαίνεται να υπάρχουν πηγές πολύ υψηλών ενεργειών σε απόσταση μικρότερη από αυτή.</a:t>
            </a:r>
          </a:p>
          <a:p>
            <a:pPr>
              <a:buNone/>
            </a:pPr>
            <a:endParaRPr lang="el-GR" sz="2800"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28596" y="500042"/>
            <a:ext cx="8229600" cy="1143000"/>
          </a:xfrm>
        </p:spPr>
        <p:txBody>
          <a:bodyPr/>
          <a:lstStyle/>
          <a:p>
            <a:pPr algn="ctr"/>
            <a:r>
              <a:rPr lang="el-GR" dirty="0" smtClean="0"/>
              <a:t>Μηχανισμός </a:t>
            </a:r>
            <a:r>
              <a:rPr lang="el-GR" dirty="0" err="1" smtClean="0"/>
              <a:t>Κύκλοτρον</a:t>
            </a:r>
            <a:endParaRPr lang="el-GR" dirty="0"/>
          </a:p>
        </p:txBody>
      </p:sp>
      <p:pic>
        <p:nvPicPr>
          <p:cNvPr id="4" name="3 - Θέση περιεχομένου" descr="Sunspots_small-134ryyu.jpg"/>
          <p:cNvPicPr>
            <a:picLocks noGrp="1" noChangeAspect="1"/>
          </p:cNvPicPr>
          <p:nvPr>
            <p:ph idx="1"/>
          </p:nvPr>
        </p:nvPicPr>
        <p:blipFill>
          <a:blip r:embed="rId2" cstate="print"/>
          <a:stretch>
            <a:fillRect/>
          </a:stretch>
        </p:blipFill>
        <p:spPr>
          <a:xfrm>
            <a:off x="4857752" y="2214554"/>
            <a:ext cx="3701335" cy="3665224"/>
          </a:xfrm>
          <a:prstGeom prst="rect">
            <a:avLst/>
          </a:prstGeom>
          <a:ln>
            <a:noFill/>
          </a:ln>
          <a:effectLst>
            <a:outerShdw blurRad="292100" dist="139700" dir="2700000" algn="tl" rotWithShape="0">
              <a:srgbClr val="333333">
                <a:alpha val="65000"/>
              </a:srgbClr>
            </a:outerShdw>
          </a:effectLst>
        </p:spPr>
      </p:pic>
      <p:sp>
        <p:nvSpPr>
          <p:cNvPr id="5" name="4 - TextBox"/>
          <p:cNvSpPr txBox="1"/>
          <p:nvPr/>
        </p:nvSpPr>
        <p:spPr>
          <a:xfrm>
            <a:off x="500034" y="1785926"/>
            <a:ext cx="3929090" cy="4801314"/>
          </a:xfrm>
          <a:prstGeom prst="rect">
            <a:avLst/>
          </a:prstGeom>
          <a:noFill/>
        </p:spPr>
        <p:txBody>
          <a:bodyPr wrap="square" rtlCol="0">
            <a:spAutoFit/>
          </a:bodyPr>
          <a:lstStyle/>
          <a:p>
            <a:r>
              <a:rPr lang="el-GR" dirty="0" smtClean="0"/>
              <a:t>Ο μηχανισμός </a:t>
            </a:r>
            <a:r>
              <a:rPr lang="el-GR" dirty="0" err="1" smtClean="0"/>
              <a:t>κύκλοτρον</a:t>
            </a:r>
            <a:r>
              <a:rPr lang="el-GR" dirty="0" smtClean="0"/>
              <a:t>  λαμβάνει χώρα σε  αστέρες  όπως ο ήλιος  οι οποίοι παρουσιάζουν  κηλίδες. Οι ηλιακές κηλίδες φαίνονται σκοτεινότερες διότι μέρος της θερμικής τους ενέργειας μετατρέπεται σε μαγνητική ενέργεια. </a:t>
            </a:r>
            <a:r>
              <a:rPr lang="en-US" dirty="0" smtClean="0"/>
              <a:t>To </a:t>
            </a:r>
            <a:r>
              <a:rPr lang="el-GR" dirty="0" smtClean="0"/>
              <a:t>φαινόμενο </a:t>
            </a:r>
            <a:r>
              <a:rPr lang="en-US" dirty="0" smtClean="0"/>
              <a:t>Zeeman </a:t>
            </a:r>
            <a:r>
              <a:rPr lang="el-GR" dirty="0" smtClean="0"/>
              <a:t>έχει αποδείξει ότι οι ηλιακές κηλίδες έχουν άμεση σχέση με τα μαγνητικά πεδία τα οποία με την σειρά τους οφείλονται σε κινήσεις πλάσματος στον ήλιο. Το μαγνητικό πεδίο σε μία κηλίδα είναι </a:t>
            </a:r>
            <a:r>
              <a:rPr lang="el-GR" dirty="0" err="1" smtClean="0"/>
              <a:t>χρονοεξαρτώμενο</a:t>
            </a:r>
            <a:r>
              <a:rPr lang="el-GR" dirty="0" smtClean="0"/>
              <a:t>  επομένως το ίδιο γίνεται και με την ροή και κατά συνέπεια παράγεται ένα επίσης </a:t>
            </a:r>
            <a:r>
              <a:rPr lang="el-GR" dirty="0" err="1" smtClean="0"/>
              <a:t>χρονοεξαρτώμενο</a:t>
            </a:r>
            <a:r>
              <a:rPr lang="el-GR" dirty="0" smtClean="0"/>
              <a:t> ηλεκτρικό πεδίο.  </a:t>
            </a:r>
            <a:endParaRPr lang="el-G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28596" y="357166"/>
            <a:ext cx="8229600" cy="1143000"/>
          </a:xfrm>
        </p:spPr>
        <p:txBody>
          <a:bodyPr/>
          <a:lstStyle/>
          <a:p>
            <a:pPr algn="ctr"/>
            <a:r>
              <a:rPr lang="el-GR" dirty="0" smtClean="0"/>
              <a:t>Φορμαλισμός</a:t>
            </a:r>
            <a:endParaRPr lang="el-GR" dirty="0"/>
          </a:p>
        </p:txBody>
      </p:sp>
      <p:pic>
        <p:nvPicPr>
          <p:cNvPr id="4" name="3 - Θέση περιεχομένου" descr="cyclotron.png"/>
          <p:cNvPicPr>
            <a:picLocks noGrp="1" noChangeAspect="1"/>
          </p:cNvPicPr>
          <p:nvPr>
            <p:ph idx="1"/>
          </p:nvPr>
        </p:nvPicPr>
        <p:blipFill>
          <a:blip r:embed="rId2" cstate="print"/>
          <a:stretch>
            <a:fillRect/>
          </a:stretch>
        </p:blipFill>
        <p:spPr>
          <a:xfrm>
            <a:off x="5929322" y="1571612"/>
            <a:ext cx="2894237" cy="3000396"/>
          </a:xfrm>
        </p:spPr>
      </p:pic>
      <p:sp>
        <p:nvSpPr>
          <p:cNvPr id="7" name="6 - TextBox"/>
          <p:cNvSpPr txBox="1"/>
          <p:nvPr/>
        </p:nvSpPr>
        <p:spPr>
          <a:xfrm>
            <a:off x="500034" y="1928802"/>
            <a:ext cx="4572032" cy="923330"/>
          </a:xfrm>
          <a:prstGeom prst="rect">
            <a:avLst/>
          </a:prstGeom>
          <a:noFill/>
        </p:spPr>
        <p:txBody>
          <a:bodyPr wrap="square" rtlCol="0">
            <a:spAutoFit/>
          </a:bodyPr>
          <a:lstStyle/>
          <a:p>
            <a:r>
              <a:rPr lang="el-GR" dirty="0" smtClean="0"/>
              <a:t>Έστω κυκλική κηλίδα ακτίνας </a:t>
            </a:r>
            <a:r>
              <a:rPr lang="en-US" dirty="0" smtClean="0"/>
              <a:t>R </a:t>
            </a:r>
            <a:r>
              <a:rPr lang="el-GR" dirty="0" smtClean="0"/>
              <a:t>και επιφάνειας Α</a:t>
            </a:r>
            <a:r>
              <a:rPr lang="en-US" dirty="0" smtClean="0"/>
              <a:t>,</a:t>
            </a:r>
            <a:r>
              <a:rPr lang="el-GR" dirty="0" smtClean="0"/>
              <a:t>  </a:t>
            </a:r>
            <a:r>
              <a:rPr lang="en-US" dirty="0" err="1" smtClean="0"/>
              <a:t>d</a:t>
            </a:r>
            <a:r>
              <a:rPr lang="en-US" b="1" dirty="0" err="1" smtClean="0"/>
              <a:t>s</a:t>
            </a:r>
            <a:r>
              <a:rPr lang="en-US" b="1" dirty="0" smtClean="0"/>
              <a:t> </a:t>
            </a:r>
            <a:r>
              <a:rPr lang="el-GR" dirty="0" smtClean="0"/>
              <a:t>το απειροστό διάνυσμα κατά μήκος της κίνησης του σωματιδίου.</a:t>
            </a:r>
            <a:endParaRPr lang="el-GR" b="1" dirty="0"/>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102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357422" y="3000372"/>
            <a:ext cx="2051682" cy="601079"/>
          </a:xfrm>
          <a:prstGeom prst="rect">
            <a:avLst/>
          </a:prstGeom>
          <a:noFill/>
        </p:spPr>
      </p:pic>
      <p:sp>
        <p:nvSpPr>
          <p:cNvPr id="1027" name="Rectangle 3"/>
          <p:cNvSpPr>
            <a:spLocks noChangeArrowheads="1"/>
          </p:cNvSpPr>
          <p:nvPr/>
        </p:nvSpPr>
        <p:spPr bwMode="auto">
          <a:xfrm>
            <a:off x="0" y="11715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10 - TextBox"/>
          <p:cNvSpPr txBox="1"/>
          <p:nvPr/>
        </p:nvSpPr>
        <p:spPr>
          <a:xfrm>
            <a:off x="500034" y="3071810"/>
            <a:ext cx="2000264" cy="369332"/>
          </a:xfrm>
          <a:prstGeom prst="rect">
            <a:avLst/>
          </a:prstGeom>
          <a:noFill/>
        </p:spPr>
        <p:txBody>
          <a:bodyPr wrap="square" rtlCol="0">
            <a:spAutoFit/>
          </a:bodyPr>
          <a:lstStyle/>
          <a:p>
            <a:r>
              <a:rPr lang="el-GR" dirty="0" smtClean="0"/>
              <a:t>Νόμος </a:t>
            </a:r>
            <a:r>
              <a:rPr lang="en-US" dirty="0" smtClean="0"/>
              <a:t>Faraday</a:t>
            </a:r>
            <a:r>
              <a:rPr lang="el-GR" dirty="0" smtClean="0"/>
              <a:t>:</a:t>
            </a:r>
            <a:endParaRPr lang="el-GR" dirty="0"/>
          </a:p>
        </p:txBody>
      </p:sp>
      <p:sp>
        <p:nvSpPr>
          <p:cNvPr id="102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1028"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357422" y="3857628"/>
            <a:ext cx="2071702" cy="568906"/>
          </a:xfrm>
          <a:prstGeom prst="rect">
            <a:avLst/>
          </a:prstGeom>
          <a:noFill/>
        </p:spPr>
      </p:pic>
      <p:sp>
        <p:nvSpPr>
          <p:cNvPr id="14" name="13 - TextBox"/>
          <p:cNvSpPr txBox="1"/>
          <p:nvPr/>
        </p:nvSpPr>
        <p:spPr>
          <a:xfrm>
            <a:off x="500034" y="3929066"/>
            <a:ext cx="1785950" cy="369332"/>
          </a:xfrm>
          <a:prstGeom prst="rect">
            <a:avLst/>
          </a:prstGeom>
          <a:noFill/>
        </p:spPr>
        <p:txBody>
          <a:bodyPr wrap="square" rtlCol="0">
            <a:spAutoFit/>
          </a:bodyPr>
          <a:lstStyle/>
          <a:p>
            <a:r>
              <a:rPr lang="el-GR" dirty="0" smtClean="0"/>
              <a:t>Μαγνητική Ροή:</a:t>
            </a:r>
            <a:endParaRPr lang="el-GR" dirty="0"/>
          </a:p>
        </p:txBody>
      </p:sp>
      <p:sp>
        <p:nvSpPr>
          <p:cNvPr id="103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sp>
        <p:nvSpPr>
          <p:cNvPr id="103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sp>
        <p:nvSpPr>
          <p:cNvPr id="1035"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1034" name="Picture 10"/>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00034" y="4643446"/>
            <a:ext cx="1715094" cy="614362"/>
          </a:xfrm>
          <a:prstGeom prst="rect">
            <a:avLst/>
          </a:prstGeom>
          <a:noFill/>
        </p:spPr>
      </p:pic>
      <p:sp>
        <p:nvSpPr>
          <p:cNvPr id="22" name="21 - TextBox"/>
          <p:cNvSpPr txBox="1"/>
          <p:nvPr/>
        </p:nvSpPr>
        <p:spPr>
          <a:xfrm>
            <a:off x="571472" y="5500702"/>
            <a:ext cx="3571900" cy="369332"/>
          </a:xfrm>
          <a:prstGeom prst="rect">
            <a:avLst/>
          </a:prstGeom>
          <a:noFill/>
        </p:spPr>
        <p:txBody>
          <a:bodyPr wrap="square" rtlCol="0">
            <a:spAutoFit/>
          </a:bodyPr>
          <a:lstStyle/>
          <a:p>
            <a:r>
              <a:rPr lang="el-GR" dirty="0" smtClean="0"/>
              <a:t>Ενεργειακό κέρδος ενός κύκλου:</a:t>
            </a:r>
            <a:endParaRPr lang="el-GR" dirty="0"/>
          </a:p>
        </p:txBody>
      </p:sp>
      <p:sp>
        <p:nvSpPr>
          <p:cNvPr id="1037"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l-GR"/>
          </a:p>
        </p:txBody>
      </p:sp>
      <p:pic>
        <p:nvPicPr>
          <p:cNvPr id="1036" name="Picture 12"/>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143372" y="5357826"/>
            <a:ext cx="3500462" cy="642942"/>
          </a:xfrm>
          <a:prstGeom prst="rect">
            <a:avLst/>
          </a:prstGeom>
          <a:noFill/>
        </p:spPr>
      </p:pic>
      <p:sp>
        <p:nvSpPr>
          <p:cNvPr id="1038" name="Rectangle 14"/>
          <p:cNvSpPr>
            <a:spLocks noChangeArrowheads="1"/>
          </p:cNvSpPr>
          <p:nvPr/>
        </p:nvSpPr>
        <p:spPr bwMode="auto">
          <a:xfrm>
            <a:off x="0" y="11430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25"/>
                                        </p:tgtEl>
                                        <p:attrNameLst>
                                          <p:attrName>style.visibility</p:attrName>
                                        </p:attrNameLst>
                                      </p:cBhvr>
                                      <p:to>
                                        <p:strVal val="visible"/>
                                      </p:to>
                                    </p:set>
                                    <p:anim calcmode="lin" valueType="num">
                                      <p:cBhvr additive="base">
                                        <p:cTn id="21" dur="500" fill="hold"/>
                                        <p:tgtEl>
                                          <p:spTgt spid="1025"/>
                                        </p:tgtEl>
                                        <p:attrNameLst>
                                          <p:attrName>ppt_x</p:attrName>
                                        </p:attrNameLst>
                                      </p:cBhvr>
                                      <p:tavLst>
                                        <p:tav tm="0">
                                          <p:val>
                                            <p:strVal val="#ppt_x"/>
                                          </p:val>
                                        </p:tav>
                                        <p:tav tm="100000">
                                          <p:val>
                                            <p:strVal val="#ppt_x"/>
                                          </p:val>
                                        </p:tav>
                                      </p:tavLst>
                                    </p:anim>
                                    <p:anim calcmode="lin" valueType="num">
                                      <p:cBhvr additive="base">
                                        <p:cTn id="22" dur="500" fill="hold"/>
                                        <p:tgtEl>
                                          <p:spTgt spid="102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 calcmode="lin" valueType="num">
                                      <p:cBhvr additive="base">
                                        <p:cTn id="31" dur="500" fill="hold"/>
                                        <p:tgtEl>
                                          <p:spTgt spid="1028"/>
                                        </p:tgtEl>
                                        <p:attrNameLst>
                                          <p:attrName>ppt_x</p:attrName>
                                        </p:attrNameLst>
                                      </p:cBhvr>
                                      <p:tavLst>
                                        <p:tav tm="0">
                                          <p:val>
                                            <p:strVal val="#ppt_x"/>
                                          </p:val>
                                        </p:tav>
                                        <p:tav tm="100000">
                                          <p:val>
                                            <p:strVal val="#ppt_x"/>
                                          </p:val>
                                        </p:tav>
                                      </p:tavLst>
                                    </p:anim>
                                    <p:anim calcmode="lin" valueType="num">
                                      <p:cBhvr additive="base">
                                        <p:cTn id="32" dur="500" fill="hold"/>
                                        <p:tgtEl>
                                          <p:spTgt spid="102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34"/>
                                        </p:tgtEl>
                                        <p:attrNameLst>
                                          <p:attrName>style.visibility</p:attrName>
                                        </p:attrNameLst>
                                      </p:cBhvr>
                                      <p:to>
                                        <p:strVal val="visible"/>
                                      </p:to>
                                    </p:set>
                                    <p:anim calcmode="lin" valueType="num">
                                      <p:cBhvr additive="base">
                                        <p:cTn id="35" dur="500" fill="hold"/>
                                        <p:tgtEl>
                                          <p:spTgt spid="1034"/>
                                        </p:tgtEl>
                                        <p:attrNameLst>
                                          <p:attrName>ppt_x</p:attrName>
                                        </p:attrNameLst>
                                      </p:cBhvr>
                                      <p:tavLst>
                                        <p:tav tm="0">
                                          <p:val>
                                            <p:strVal val="#ppt_x"/>
                                          </p:val>
                                        </p:tav>
                                        <p:tav tm="100000">
                                          <p:val>
                                            <p:strVal val="#ppt_x"/>
                                          </p:val>
                                        </p:tav>
                                      </p:tavLst>
                                    </p:anim>
                                    <p:anim calcmode="lin" valueType="num">
                                      <p:cBhvr additive="base">
                                        <p:cTn id="36" dur="500" fill="hold"/>
                                        <p:tgtEl>
                                          <p:spTgt spid="103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0-#ppt_w/2"/>
                                          </p:val>
                                        </p:tav>
                                        <p:tav tm="100000">
                                          <p:val>
                                            <p:strVal val="#ppt_x"/>
                                          </p:val>
                                        </p:tav>
                                      </p:tavLst>
                                    </p:anim>
                                    <p:anim calcmode="lin" valueType="num">
                                      <p:cBhvr additive="base">
                                        <p:cTn id="42" dur="500" fill="hold"/>
                                        <p:tgtEl>
                                          <p:spTgt spid="22"/>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1036"/>
                                        </p:tgtEl>
                                        <p:attrNameLst>
                                          <p:attrName>style.visibility</p:attrName>
                                        </p:attrNameLst>
                                      </p:cBhvr>
                                      <p:to>
                                        <p:strVal val="visible"/>
                                      </p:to>
                                    </p:set>
                                    <p:anim calcmode="lin" valueType="num">
                                      <p:cBhvr additive="base">
                                        <p:cTn id="45" dur="500" fill="hold"/>
                                        <p:tgtEl>
                                          <p:spTgt spid="1036"/>
                                        </p:tgtEl>
                                        <p:attrNameLst>
                                          <p:attrName>ppt_x</p:attrName>
                                        </p:attrNameLst>
                                      </p:cBhvr>
                                      <p:tavLst>
                                        <p:tav tm="0">
                                          <p:val>
                                            <p:strVal val="0-#ppt_w/2"/>
                                          </p:val>
                                        </p:tav>
                                        <p:tav tm="100000">
                                          <p:val>
                                            <p:strVal val="#ppt_x"/>
                                          </p:val>
                                        </p:tav>
                                      </p:tavLst>
                                    </p:anim>
                                    <p:anim calcmode="lin" valueType="num">
                                      <p:cBhvr additive="base">
                                        <p:cTn id="46" dur="500" fill="hold"/>
                                        <p:tgtEl>
                                          <p:spTgt spid="10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4"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user\Desktop\Most-Beautiful-Sun-Wallpaper.jpg"/>
          <p:cNvPicPr>
            <a:picLocks noChangeAspect="1" noChangeArrowheads="1"/>
          </p:cNvPicPr>
          <p:nvPr/>
        </p:nvPicPr>
        <p:blipFill>
          <a:blip r:embed="rId2" cstate="print"/>
          <a:srcRect/>
          <a:stretch>
            <a:fillRect/>
          </a:stretch>
        </p:blipFill>
        <p:spPr bwMode="auto">
          <a:xfrm>
            <a:off x="0" y="0"/>
            <a:ext cx="9929850" cy="6858000"/>
          </a:xfrm>
          <a:prstGeom prst="rect">
            <a:avLst/>
          </a:prstGeom>
          <a:noFill/>
        </p:spPr>
      </p:pic>
      <p:sp>
        <p:nvSpPr>
          <p:cNvPr id="2" name="1 - Τίτλος"/>
          <p:cNvSpPr>
            <a:spLocks noGrp="1"/>
          </p:cNvSpPr>
          <p:nvPr>
            <p:ph type="title"/>
          </p:nvPr>
        </p:nvSpPr>
        <p:spPr>
          <a:xfrm>
            <a:off x="642910" y="142852"/>
            <a:ext cx="8229600" cy="1143000"/>
          </a:xfrm>
        </p:spPr>
        <p:txBody>
          <a:bodyPr/>
          <a:lstStyle/>
          <a:p>
            <a:pPr algn="ctr"/>
            <a:r>
              <a:rPr lang="el-GR" dirty="0" smtClean="0">
                <a:solidFill>
                  <a:schemeClr val="accent4">
                    <a:lumMod val="40000"/>
                    <a:lumOff val="60000"/>
                  </a:schemeClr>
                </a:solidFill>
              </a:rPr>
              <a:t>Εκτίμηση και συμπεράσματα</a:t>
            </a:r>
            <a:endParaRPr lang="el-GR" dirty="0">
              <a:solidFill>
                <a:schemeClr val="accent4">
                  <a:lumMod val="40000"/>
                  <a:lumOff val="60000"/>
                </a:schemeClr>
              </a:solidFill>
            </a:endParaRPr>
          </a:p>
        </p:txBody>
      </p:sp>
      <p:sp>
        <p:nvSpPr>
          <p:cNvPr id="3" name="2 - Θέση περιεχομένου"/>
          <p:cNvSpPr>
            <a:spLocks noGrp="1"/>
          </p:cNvSpPr>
          <p:nvPr>
            <p:ph idx="1"/>
          </p:nvPr>
        </p:nvSpPr>
        <p:spPr>
          <a:xfrm>
            <a:off x="428596" y="1643050"/>
            <a:ext cx="5000660" cy="4643470"/>
          </a:xfrm>
        </p:spPr>
        <p:txBody>
          <a:bodyPr>
            <a:normAutofit/>
          </a:bodyPr>
          <a:lstStyle/>
          <a:p>
            <a:pPr>
              <a:buNone/>
            </a:pPr>
            <a:r>
              <a:rPr lang="en-US" sz="2000" dirty="0" smtClean="0">
                <a:solidFill>
                  <a:schemeClr val="accent1">
                    <a:lumMod val="40000"/>
                    <a:lumOff val="60000"/>
                  </a:schemeClr>
                </a:solidFill>
              </a:rPr>
              <a:t>    </a:t>
            </a:r>
            <a:r>
              <a:rPr lang="el-GR" sz="2000" dirty="0" smtClean="0">
                <a:solidFill>
                  <a:srgbClr val="FFFF00"/>
                </a:solidFill>
              </a:rPr>
              <a:t>Αν πάρουμε μία τυπική κηλίδα </a:t>
            </a:r>
            <a:r>
              <a:rPr lang="en-US" sz="2000" dirty="0" smtClean="0">
                <a:solidFill>
                  <a:srgbClr val="FFFF00"/>
                </a:solidFill>
              </a:rPr>
              <a:t>R=</a:t>
            </a:r>
            <a:r>
              <a:rPr lang="el-GR" sz="2000" dirty="0" smtClean="0">
                <a:solidFill>
                  <a:srgbClr val="FFFF00"/>
                </a:solidFill>
              </a:rPr>
              <a:t>10^7,Β=2000 </a:t>
            </a:r>
            <a:r>
              <a:rPr lang="en-US" sz="2000" dirty="0" smtClean="0">
                <a:solidFill>
                  <a:srgbClr val="FFFF00"/>
                </a:solidFill>
              </a:rPr>
              <a:t>Gauss </a:t>
            </a:r>
            <a:r>
              <a:rPr lang="el-GR" sz="2000" dirty="0" smtClean="0">
                <a:solidFill>
                  <a:srgbClr val="FFFF00"/>
                </a:solidFill>
              </a:rPr>
              <a:t>για</a:t>
            </a:r>
            <a:r>
              <a:rPr lang="en-US" sz="2000" dirty="0" smtClean="0">
                <a:solidFill>
                  <a:srgbClr val="FFFF00"/>
                </a:solidFill>
              </a:rPr>
              <a:t> </a:t>
            </a:r>
            <a:r>
              <a:rPr lang="el-GR" sz="2000" dirty="0" smtClean="0">
                <a:solidFill>
                  <a:srgbClr val="FFFF00"/>
                </a:solidFill>
              </a:rPr>
              <a:t>μία μέρα ζωής, βρίσκουμε ΔΕ=0.73*10^9 </a:t>
            </a:r>
            <a:r>
              <a:rPr lang="en-US" sz="2000" dirty="0" smtClean="0">
                <a:solidFill>
                  <a:srgbClr val="FFFF00"/>
                </a:solidFill>
              </a:rPr>
              <a:t> </a:t>
            </a:r>
            <a:r>
              <a:rPr lang="en-US" sz="2000" dirty="0" err="1" smtClean="0">
                <a:solidFill>
                  <a:srgbClr val="FFFF00"/>
                </a:solidFill>
              </a:rPr>
              <a:t>eV</a:t>
            </a:r>
            <a:r>
              <a:rPr lang="en-US" sz="2000" dirty="0" smtClean="0">
                <a:solidFill>
                  <a:srgbClr val="FFFF00"/>
                </a:solidFill>
              </a:rPr>
              <a:t> .</a:t>
            </a:r>
            <a:r>
              <a:rPr lang="el-GR" sz="2000" dirty="0" smtClean="0">
                <a:solidFill>
                  <a:srgbClr val="FFFF00"/>
                </a:solidFill>
              </a:rPr>
              <a:t> </a:t>
            </a:r>
          </a:p>
          <a:p>
            <a:pPr>
              <a:buNone/>
            </a:pPr>
            <a:r>
              <a:rPr lang="el-GR" sz="2000" dirty="0" smtClean="0">
                <a:solidFill>
                  <a:srgbClr val="FFFF00"/>
                </a:solidFill>
              </a:rPr>
              <a:t>    Βλέπουμε λοιπόν ότι οι κοσμικές ακτίνες μπορούν να λάβουν ενέργεια και από τον ήλιο. Τα φορτισμένα σωματίδια  που λαμβάνουμε από τον ήλιο έχουν ενέργεια έως της τάξης του 10^11 </a:t>
            </a:r>
            <a:r>
              <a:rPr lang="en-US" sz="2000" dirty="0" err="1" smtClean="0">
                <a:solidFill>
                  <a:srgbClr val="FFFF00"/>
                </a:solidFill>
              </a:rPr>
              <a:t>eV</a:t>
            </a:r>
            <a:r>
              <a:rPr lang="el-GR" sz="2000" dirty="0" smtClean="0">
                <a:solidFill>
                  <a:srgbClr val="FFFF00"/>
                </a:solidFill>
              </a:rPr>
              <a:t>. Θεωρούμε έτσι ότι ένας υποψήφιος για τις προαναφερόμενες ενέργειες είναι ο μηχανισμός </a:t>
            </a:r>
            <a:r>
              <a:rPr lang="el-GR" sz="2000" dirty="0" err="1" smtClean="0">
                <a:solidFill>
                  <a:srgbClr val="FFFF00"/>
                </a:solidFill>
              </a:rPr>
              <a:t>κύκλοτρον</a:t>
            </a:r>
            <a:r>
              <a:rPr lang="el-GR" sz="2000" dirty="0" smtClean="0">
                <a:solidFill>
                  <a:srgbClr val="FFFF00"/>
                </a:solidFill>
              </a:rPr>
              <a:t>. </a:t>
            </a:r>
          </a:p>
          <a:p>
            <a:pPr>
              <a:buNone/>
            </a:pPr>
            <a:r>
              <a:rPr lang="el-GR" sz="2000" dirty="0" smtClean="0">
                <a:solidFill>
                  <a:srgbClr val="FFFF00"/>
                </a:solidFill>
              </a:rPr>
              <a:t>    Ωστόσο αυτό το μοντέλο δεν εξηγεί τις σταθερές κυκλικές τροχιές στο </a:t>
            </a:r>
            <a:r>
              <a:rPr lang="el-GR" sz="2000" dirty="0" err="1" smtClean="0">
                <a:solidFill>
                  <a:srgbClr val="FFFF00"/>
                </a:solidFill>
              </a:rPr>
              <a:t>χρονοεξαρτώμενο</a:t>
            </a:r>
            <a:r>
              <a:rPr lang="el-GR" sz="2000" dirty="0" smtClean="0">
                <a:solidFill>
                  <a:srgbClr val="FFFF00"/>
                </a:solidFill>
              </a:rPr>
              <a:t> μαγνητικό πεδίο. </a:t>
            </a:r>
          </a:p>
          <a:p>
            <a:pPr>
              <a:buNone/>
            </a:pPr>
            <a:endParaRPr lang="el-GR" sz="2000" dirty="0" smtClean="0">
              <a:solidFill>
                <a:schemeClr val="accent1">
                  <a:lumMod val="40000"/>
                  <a:lumOff val="60000"/>
                </a:schemeClr>
              </a:solidFill>
            </a:endParaRPr>
          </a:p>
          <a:p>
            <a:pPr>
              <a:buNone/>
            </a:pPr>
            <a:endParaRPr lang="en-US" sz="2000" dirty="0" smtClean="0">
              <a:solidFill>
                <a:schemeClr val="accent1">
                  <a:lumMod val="40000"/>
                  <a:lumOff val="60000"/>
                </a:schemeClr>
              </a:solidFill>
            </a:endParaRPr>
          </a:p>
          <a:p>
            <a:pPr>
              <a:buNone/>
            </a:pPr>
            <a:endParaRPr lang="en-US" sz="2000" dirty="0" smtClean="0">
              <a:solidFill>
                <a:schemeClr val="accent1">
                  <a:lumMod val="40000"/>
                  <a:lumOff val="60000"/>
                </a:schemeClr>
              </a:solidFill>
            </a:endParaRPr>
          </a:p>
          <a:p>
            <a:pPr>
              <a:buNone/>
            </a:pPr>
            <a:endParaRPr lang="el-GR" sz="2000" dirty="0">
              <a:solidFill>
                <a:schemeClr val="accent1">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ox(in)">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Ροή">
  <a:themeElements>
    <a:clrScheme name="Ροή">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Ροή">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Ροή">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2740</TotalTime>
  <Words>1561</Words>
  <Application>Microsoft Office PowerPoint</Application>
  <PresentationFormat>Προβολή στην οθόνη (4:3)</PresentationFormat>
  <Paragraphs>136</Paragraphs>
  <Slides>25</Slides>
  <Notes>2</Notes>
  <HiddenSlides>0</HiddenSlides>
  <MMClips>0</MMClips>
  <ScaleCrop>false</ScaleCrop>
  <HeadingPairs>
    <vt:vector size="4" baseType="variant">
      <vt:variant>
        <vt:lpstr>Θέμα</vt:lpstr>
      </vt:variant>
      <vt:variant>
        <vt:i4>1</vt:i4>
      </vt:variant>
      <vt:variant>
        <vt:lpstr>Τίτλοι διαφανειών</vt:lpstr>
      </vt:variant>
      <vt:variant>
        <vt:i4>25</vt:i4>
      </vt:variant>
    </vt:vector>
  </HeadingPairs>
  <TitlesOfParts>
    <vt:vector size="26" baseType="lpstr">
      <vt:lpstr>Ροή</vt:lpstr>
      <vt:lpstr>Επιτάχυνση Κοσμικών Ακτίνων </vt:lpstr>
      <vt:lpstr>Περιεχόμενα</vt:lpstr>
      <vt:lpstr>Ενεργειακό Φάσμα</vt:lpstr>
      <vt:lpstr>Αντικείμενο Μελέτης </vt:lpstr>
      <vt:lpstr>Προέλευση Κοσμικών Ακτίνων </vt:lpstr>
      <vt:lpstr>Όριο GZK</vt:lpstr>
      <vt:lpstr>Μηχανισμός Κύκλοτρον</vt:lpstr>
      <vt:lpstr>Φορμαλισμός</vt:lpstr>
      <vt:lpstr>Εκτίμηση και συμπεράσματα</vt:lpstr>
      <vt:lpstr>Επιτάχυνση από ζεύγος κηλίδων</vt:lpstr>
      <vt:lpstr>Μηχανισμός Fermi</vt:lpstr>
      <vt:lpstr>2ης τάξης Fermi</vt:lpstr>
      <vt:lpstr>1ης τάξης Fermi ή DSAM</vt:lpstr>
      <vt:lpstr>Εκτίμηση και Συμπεράσματα</vt:lpstr>
      <vt:lpstr>Pulsar-Unipolar Induction</vt:lpstr>
      <vt:lpstr>Διπλά συστήματα</vt:lpstr>
      <vt:lpstr>High energies-Jets-GRB’s-AGN</vt:lpstr>
      <vt:lpstr>Zevatrons-ZeV(1)</vt:lpstr>
      <vt:lpstr>Zevatrons-ZeV(2)</vt:lpstr>
      <vt:lpstr>Άλλοι μηχανισμοί</vt:lpstr>
      <vt:lpstr>          Άλλοι μηχανισμοί(2)</vt:lpstr>
      <vt:lpstr>Διαφάνεια 22</vt:lpstr>
      <vt:lpstr>Beyond SM/Top-Down Scenarios/TD’s/Solitons</vt:lpstr>
      <vt:lpstr>Συμπεράσματα</vt:lpstr>
      <vt:lpstr>Βιβλιογραφία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Επιτάχυνση Κοσμικών Ακτίνων </dc:title>
  <dc:creator>user</dc:creator>
  <cp:lastModifiedBy>Admin</cp:lastModifiedBy>
  <cp:revision>253</cp:revision>
  <dcterms:created xsi:type="dcterms:W3CDTF">2016-05-05T14:38:20Z</dcterms:created>
  <dcterms:modified xsi:type="dcterms:W3CDTF">2020-05-17T21:50:40Z</dcterms:modified>
</cp:coreProperties>
</file>